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68" r:id="rId6"/>
    <p:sldId id="260" r:id="rId7"/>
    <p:sldId id="265" r:id="rId8"/>
    <p:sldId id="261" r:id="rId9"/>
    <p:sldId id="266" r:id="rId10"/>
    <p:sldId id="262" r:id="rId11"/>
    <p:sldId id="267" r:id="rId12"/>
    <p:sldId id="263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0C0C"/>
    <a:srgbClr val="EC7B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C22C-0AFD-450D-BB9F-D7F17A47ED32}" type="datetimeFigureOut">
              <a:rPr lang="ru-RU"/>
              <a:pPr>
                <a:defRPr/>
              </a:pPr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6470-FE50-4FD9-8566-875B0D19C4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BFC87-48F2-4124-97F8-EA686B510A66}" type="datetimeFigureOut">
              <a:rPr lang="ru-RU"/>
              <a:pPr>
                <a:defRPr/>
              </a:pPr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22A6-5063-4344-BCB0-E33A884C03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5F32-AD04-4B54-9A0F-ED047FF2DA28}" type="datetimeFigureOut">
              <a:rPr lang="ru-RU"/>
              <a:pPr>
                <a:defRPr/>
              </a:pPr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81A9-CC1F-4C37-BE63-B4ED135987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2A9C-2043-4E12-87A6-DA856B785F84}" type="datetimeFigureOut">
              <a:rPr lang="ru-RU"/>
              <a:pPr>
                <a:defRPr/>
              </a:pPr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9D7E3-BFA6-4C5C-AF85-D5AF9C7C1B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E29D-635A-4AFF-843E-70AD4FF5D665}" type="datetimeFigureOut">
              <a:rPr lang="ru-RU"/>
              <a:pPr>
                <a:defRPr/>
              </a:pPr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FB94A-5AC2-4067-86ED-8CC32E8AE8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2DA09-B1E0-4D37-9E9D-7D4DF35CC956}" type="datetimeFigureOut">
              <a:rPr lang="ru-RU"/>
              <a:pPr>
                <a:defRPr/>
              </a:pPr>
              <a:t>09.02.2020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D047-939E-4EBC-AB87-55097161E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25A86-4E19-4F94-B17C-BE3CF8D7CEEE}" type="datetimeFigureOut">
              <a:rPr lang="ru-RU"/>
              <a:pPr>
                <a:defRPr/>
              </a:pPr>
              <a:t>09.02.2020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99E5-BA1B-4950-9714-092C0801ED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DEC99-13FA-4952-9E71-D54722AC7FC5}" type="datetimeFigureOut">
              <a:rPr lang="ru-RU"/>
              <a:pPr>
                <a:defRPr/>
              </a:pPr>
              <a:t>09.02.2020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ED38F-4C9E-4030-911F-4E2E66413D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9C4B1-A1ED-48E6-858C-5EE2FDE4B8F9}" type="datetimeFigureOut">
              <a:rPr lang="ru-RU"/>
              <a:pPr>
                <a:defRPr/>
              </a:pPr>
              <a:t>09.02.2020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162B-9492-4EDB-A602-CF388CC5F2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AC4C8-FEF7-43C0-B942-E2A1A955E5C1}" type="datetimeFigureOut">
              <a:rPr lang="ru-RU"/>
              <a:pPr>
                <a:defRPr/>
              </a:pPr>
              <a:t>09.02.2020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6E1B-921E-41F5-976B-205E5553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00AB2-5495-4E88-BD1B-99EB3F5F5F90}" type="datetimeFigureOut">
              <a:rPr lang="ru-RU"/>
              <a:pPr>
                <a:defRPr/>
              </a:pPr>
              <a:t>09.02.2020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077D-7074-45A4-8D45-6CD59A8EEB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AB54E-5868-4A58-8E0E-8B95186299C1}" type="datetimeFigureOut">
              <a:rPr lang="ru-RU"/>
              <a:pPr>
                <a:defRPr/>
              </a:pPr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0A115D4-9289-432F-93B8-A70F277A21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54;.&#1070;.%20&#1060;&#1091;&#1092;&#1072;&#1077;&#1074;&#1072;.%20&#1043;&#1077;&#1088;&#1086;&#1080;%20&#1057;&#1086;&#1074;&#1077;&#1090;&#1089;&#1082;&#1086;&#1075;&#1086;%20&#1057;&#1086;&#1102;&#1079;&#1072;\&#1052;&#1091;&#1079;&#1099;&#1082;&#1072;&#1083;&#1100;&#1085;&#1086;&#1077;%20&#1089;&#1086;&#1087;&#1088;&#1086;&#1074;&#1086;&#1078;&#1076;&#1077;&#1085;&#1080;&#1077;\&#1044;&#1080;&#1085;&#1072;%20&#1043;&#1072;&#1088;&#1080;&#1087;&#1086;&#1074;&#1072;%20-%20&#1044;&#1086;%20&#1089;&#1074;&#1080;&#1076;&#1072;&#1085;&#1080;&#1103;,%20&#1084;&#1072;&#1083;&#1100;&#1095;&#1080;&#1082;&#1080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4;.&#1070;.%20&#1060;&#1091;&#1092;&#1072;&#1077;&#1074;&#1072;.%20&#1043;&#1077;&#1088;&#1086;&#1080;%20&#1057;&#1086;&#1074;&#1077;&#1090;&#1089;&#1082;&#1086;&#1075;&#1086;%20&#1057;&#1086;&#1102;&#1079;&#1072;\&#1052;&#1091;&#1079;&#1099;&#1082;&#1072;&#1083;&#1100;&#1085;&#1086;&#1077;%20&#1089;&#1086;&#1087;&#1088;&#1086;&#1074;&#1086;&#1078;&#1076;&#1077;&#1085;&#1080;&#1077;\&#1050;&#1086;&#1073;&#1079;&#1086;&#1085;%20-%20&#1050;&#1072;&#1082;%20&#1084;&#1086;&#1083;&#1086;&#1076;&#1099;%20&#1084;&#1099;%20&#1073;&#1099;&#1083;&#1080;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jpeg"/><Relationship Id="rId7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4.png"/><Relationship Id="rId10" Type="http://schemas.openxmlformats.org/officeDocument/2006/relationships/image" Target="../media/image15.png"/><Relationship Id="rId4" Type="http://schemas.openxmlformats.org/officeDocument/2006/relationships/image" Target="../media/image33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4;.&#1070;.%20&#1060;&#1091;&#1092;&#1072;&#1077;&#1074;&#1072;.%20&#1043;&#1077;&#1088;&#1086;&#1080;%20&#1057;&#1086;&#1074;&#1077;&#1090;&#1089;&#1082;&#1086;&#1075;&#1086;%20&#1057;&#1086;&#1102;&#1079;&#1072;\&#1052;&#1091;&#1079;&#1099;&#1082;&#1072;&#1083;&#1100;&#1085;&#1086;&#1077;%20&#1089;&#1086;&#1087;&#1088;&#1086;&#1074;&#1086;&#1078;&#1076;&#1077;&#1085;&#1080;&#1077;\&#1052;&#1072;&#1088;&#1082;%20&#1053;&#1072;&#1091;&#1084;&#1086;&#1074;&#1080;&#1095;%20&#1041;&#1077;&#1088;&#1085;&#1077;&#1089;%20-%20&#1046;&#1091;&#1088;&#1072;&#1074;&#1083;&#1080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4;.&#1070;.%20&#1060;&#1091;&#1092;&#1072;&#1077;&#1074;&#1072;.%20&#1043;&#1077;&#1088;&#1086;&#1080;%20&#1057;&#1086;&#1074;&#1077;&#1090;&#1089;&#1082;&#1086;&#1075;&#1086;%20&#1057;&#1086;&#1102;&#1079;&#1072;\&#1052;&#1091;&#1079;&#1099;&#1082;&#1072;&#1083;&#1100;&#1085;&#1086;&#1077;%20&#1089;&#1086;&#1087;&#1088;&#1086;&#1074;&#1086;&#1078;&#1076;&#1077;&#1085;&#1080;&#1077;\&#1069;&#1076;&#1091;&#1072;&#1088;&#1076;%20&#1061;&#1080;&#1083;&#1100;%20-%20&#1057;&#1086;&#1083;&#1076;&#1072;&#1090;&#1099;%20&#1074;&#1086;&#1081;&#1085;&#1099;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jpe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jpe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86520"/>
            <a:ext cx="3286116" cy="57148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3" name="Picture 9" descr="http://www.playcast.ru/uploads/2017/04/25/2241609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188" y="3929063"/>
            <a:ext cx="3692526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C:\Users\1\Desktop\К Дню Победы\Конференция\pic\hello_html_25d4266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95250"/>
            <a:ext cx="91440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Прямоугольник 4"/>
          <p:cNvSpPr>
            <a:spLocks noChangeArrowheads="1"/>
          </p:cNvSpPr>
          <p:nvPr/>
        </p:nvSpPr>
        <p:spPr bwMode="auto">
          <a:xfrm>
            <a:off x="428625" y="2357438"/>
            <a:ext cx="85010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5400" dirty="0">
                <a:latin typeface="Impact" pitchFamily="34" charset="0"/>
                <a:cs typeface="Tahoma" pitchFamily="34" charset="0"/>
              </a:rPr>
              <a:t>Наши земляки в Великой Отечественной войне</a:t>
            </a:r>
          </a:p>
        </p:txBody>
      </p:sp>
      <p:sp>
        <p:nvSpPr>
          <p:cNvPr id="2056" name="Заголовок 1"/>
          <p:cNvSpPr txBox="1">
            <a:spLocks/>
          </p:cNvSpPr>
          <p:nvPr/>
        </p:nvSpPr>
        <p:spPr bwMode="auto">
          <a:xfrm>
            <a:off x="2500313" y="3571875"/>
            <a:ext cx="7000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dirty="0" err="1">
                <a:latin typeface="Arial Narrow" pitchFamily="34" charset="0"/>
                <a:cs typeface="Tahoma" pitchFamily="34" charset="0"/>
              </a:rPr>
              <a:t>Южский</a:t>
            </a:r>
            <a:r>
              <a:rPr lang="ru-RU" altLang="ru-RU" sz="2000" dirty="0">
                <a:latin typeface="Arial Narrow" pitchFamily="34" charset="0"/>
                <a:cs typeface="Tahoma" pitchFamily="34" charset="0"/>
              </a:rPr>
              <a:t> район – Родина пяти Героев Советского Союза</a:t>
            </a:r>
          </a:p>
        </p:txBody>
      </p:sp>
      <p:sp>
        <p:nvSpPr>
          <p:cNvPr id="2057" name="Заголовок 1"/>
          <p:cNvSpPr txBox="1">
            <a:spLocks/>
          </p:cNvSpPr>
          <p:nvPr/>
        </p:nvSpPr>
        <p:spPr bwMode="auto">
          <a:xfrm>
            <a:off x="0" y="0"/>
            <a:ext cx="44672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>
                <a:latin typeface="Arial Narrow" pitchFamily="34" charset="0"/>
                <a:cs typeface="Tahoma" pitchFamily="34" charset="0"/>
              </a:rPr>
              <a:t>ОГБПОУ «Южский технологический колледж»</a:t>
            </a:r>
            <a:br>
              <a:rPr lang="ru-RU" altLang="ru-RU">
                <a:latin typeface="Arial Narrow" pitchFamily="34" charset="0"/>
                <a:cs typeface="Tahoma" pitchFamily="34" charset="0"/>
              </a:rPr>
            </a:br>
            <a:endParaRPr lang="ru-RU" altLang="ru-RU"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Заголовок 3"/>
          <p:cNvSpPr txBox="1">
            <a:spLocks/>
          </p:cNvSpPr>
          <p:nvPr/>
        </p:nvSpPr>
        <p:spPr bwMode="auto">
          <a:xfrm>
            <a:off x="3429000" y="4786313"/>
            <a:ext cx="5286375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600" dirty="0">
                <a:latin typeface="Arial Narrow" pitchFamily="34" charset="0"/>
                <a:cs typeface="Tahoma" pitchFamily="34" charset="0"/>
              </a:rPr>
              <a:t>Проект подготовила: </a:t>
            </a:r>
          </a:p>
          <a:p>
            <a:pPr algn="r"/>
            <a:r>
              <a:rPr lang="ru-RU" altLang="ru-RU" sz="1600" dirty="0">
                <a:latin typeface="Arial Narrow" pitchFamily="34" charset="0"/>
                <a:cs typeface="Tahoma" pitchFamily="34" charset="0"/>
              </a:rPr>
              <a:t>обучающаяся ОГБПОУ «</a:t>
            </a:r>
            <a:r>
              <a:rPr lang="ru-RU" altLang="ru-RU" sz="1600" dirty="0" err="1">
                <a:latin typeface="Arial Narrow" pitchFamily="34" charset="0"/>
                <a:cs typeface="Tahoma" pitchFamily="34" charset="0"/>
              </a:rPr>
              <a:t>Южский</a:t>
            </a:r>
            <a:r>
              <a:rPr lang="ru-RU" altLang="ru-RU" sz="1600" dirty="0">
                <a:latin typeface="Arial Narrow" pitchFamily="34" charset="0"/>
                <a:cs typeface="Tahoma" pitchFamily="34" charset="0"/>
              </a:rPr>
              <a:t> технологический колледж» </a:t>
            </a:r>
            <a:r>
              <a:rPr lang="ru-RU" altLang="ru-RU" sz="1600" dirty="0" err="1">
                <a:latin typeface="Arial Narrow" pitchFamily="34" charset="0"/>
                <a:cs typeface="Tahoma" pitchFamily="34" charset="0"/>
              </a:rPr>
              <a:t>Фуфаева</a:t>
            </a:r>
            <a:r>
              <a:rPr lang="ru-RU" altLang="ru-RU" sz="1600" dirty="0">
                <a:latin typeface="Arial Narrow" pitchFamily="34" charset="0"/>
                <a:cs typeface="Tahoma" pitchFamily="34" charset="0"/>
              </a:rPr>
              <a:t> Ольга Юрьевна</a:t>
            </a:r>
          </a:p>
          <a:p>
            <a:pPr algn="r"/>
            <a:r>
              <a:rPr lang="ru-RU" altLang="ru-RU" sz="1600" dirty="0">
                <a:latin typeface="Arial Narrow" pitchFamily="34" charset="0"/>
                <a:cs typeface="Tahoma" pitchFamily="34" charset="0"/>
              </a:rPr>
              <a:t/>
            </a:r>
            <a:br>
              <a:rPr lang="ru-RU" altLang="ru-RU" sz="1600" dirty="0">
                <a:latin typeface="Arial Narrow" pitchFamily="34" charset="0"/>
                <a:cs typeface="Tahoma" pitchFamily="34" charset="0"/>
              </a:rPr>
            </a:br>
            <a:r>
              <a:rPr lang="ru-RU" altLang="ru-RU" sz="1600" dirty="0">
                <a:latin typeface="Arial Narrow" pitchFamily="34" charset="0"/>
                <a:cs typeface="Tahoma" pitchFamily="34" charset="0"/>
              </a:rPr>
              <a:t>Научный руководитель: </a:t>
            </a:r>
            <a:br>
              <a:rPr lang="ru-RU" altLang="ru-RU" sz="1600" dirty="0">
                <a:latin typeface="Arial Narrow" pitchFamily="34" charset="0"/>
                <a:cs typeface="Tahoma" pitchFamily="34" charset="0"/>
              </a:rPr>
            </a:br>
            <a:r>
              <a:rPr lang="ru-RU" altLang="ru-RU" sz="1600" dirty="0" err="1">
                <a:latin typeface="Arial Narrow" pitchFamily="34" charset="0"/>
                <a:cs typeface="Tahoma" pitchFamily="34" charset="0"/>
              </a:rPr>
              <a:t>Часовских</a:t>
            </a:r>
            <a:r>
              <a:rPr lang="ru-RU" altLang="ru-RU" sz="1600" dirty="0">
                <a:latin typeface="Arial Narrow" pitchFamily="34" charset="0"/>
                <a:cs typeface="Tahoma" pitchFamily="34" charset="0"/>
              </a:rPr>
              <a:t> Татьяна Васильевна, преподаватель ОГБПОУ «</a:t>
            </a:r>
            <a:r>
              <a:rPr lang="ru-RU" altLang="ru-RU" sz="1600" dirty="0" err="1">
                <a:latin typeface="Arial Narrow" pitchFamily="34" charset="0"/>
                <a:cs typeface="Tahoma" pitchFamily="34" charset="0"/>
              </a:rPr>
              <a:t>Южский</a:t>
            </a:r>
            <a:r>
              <a:rPr lang="ru-RU" altLang="ru-RU" sz="1600" dirty="0">
                <a:latin typeface="Arial Narrow" pitchFamily="34" charset="0"/>
                <a:cs typeface="Tahoma" pitchFamily="34" charset="0"/>
              </a:rPr>
              <a:t> технологический колледж»</a:t>
            </a:r>
          </a:p>
        </p:txBody>
      </p:sp>
      <p:pic>
        <p:nvPicPr>
          <p:cNvPr id="10" name="Дина Гарипова - До свидания, мальч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507207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055" grpId="0"/>
      <p:bldP spid="2056" grpId="0"/>
      <p:bldP spid="20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969" y="260648"/>
            <a:ext cx="3333750" cy="5276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57250" y="-71438"/>
            <a:ext cx="4829175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Соколов </a:t>
            </a:r>
            <a:r>
              <a:rPr lang="ru-RU" altLang="ru-RU" sz="3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Африкан</a:t>
            </a:r>
            <a:r>
              <a:rPr lang="ru-RU" alt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 Федорович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77800" y="1192213"/>
            <a:ext cx="4826000" cy="486727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1430-го лёгкого артиллерийского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Проскуровского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Краснознаменного орденов Суворова и Кутузова полка 197- й отдельной лёгкой артиллерийской Лодзинской ордена Кутузова бригады 1- 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гвардейской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танковой армии 1-го Белорусского фронта, подполковник.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alt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 году добровольцем пошел в Красную Армию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Великой Отечественной войны с июня 1941 года. Боевое крещение старший лейтенант Соколов получил на третий день войны под городом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Дубно.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форсировании реки Одер воины полка на подручных средствах, надувных лодках и паромах под покровом ночи переправились на другой берег, захватили плацдарм и удерживали его трое суток,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переправу других частей армии.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Подполковник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 отличился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Берлин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Полк обеспечивал огнём наступление танковых и стрелковых частей, метким огнем уничтожил железнодорожный эшелон. Командир, находясь в боевых порядках подразделений, организовывал чёткое взаимодействие с танками.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ru-RU" alt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22888" y="5770563"/>
            <a:ext cx="3641725" cy="62388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 Narrow" pitchFamily="34" charset="0"/>
                <a:ea typeface="+mj-ea"/>
                <a:cs typeface="Times New Roman" panose="02020603050405020304" pitchFamily="18" charset="0"/>
              </a:rPr>
              <a:t>Соколов </a:t>
            </a:r>
            <a:r>
              <a:rPr lang="ru-RU" sz="2000" dirty="0" err="1">
                <a:latin typeface="Arial Narrow" pitchFamily="34" charset="0"/>
                <a:ea typeface="+mj-ea"/>
                <a:cs typeface="Times New Roman" panose="02020603050405020304" pitchFamily="18" charset="0"/>
              </a:rPr>
              <a:t>Африкан</a:t>
            </a:r>
            <a:r>
              <a:rPr lang="ru-RU" sz="2000" dirty="0">
                <a:latin typeface="Arial Narrow" pitchFamily="34" charset="0"/>
                <a:ea typeface="+mj-ea"/>
                <a:cs typeface="Times New Roman" panose="02020603050405020304" pitchFamily="18" charset="0"/>
              </a:rPr>
              <a:t> Фёдорович</a:t>
            </a:r>
            <a:br>
              <a:rPr lang="ru-RU" sz="2000" dirty="0"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latin typeface="Arial Narrow" pitchFamily="34" charset="0"/>
                <a:ea typeface="+mj-ea"/>
                <a:cs typeface="Times New Roman" panose="02020603050405020304" pitchFamily="18" charset="0"/>
              </a:rPr>
              <a:t>(11.03.1917 – 16.07.1977)</a:t>
            </a:r>
          </a:p>
        </p:txBody>
      </p:sp>
      <p:pic>
        <p:nvPicPr>
          <p:cNvPr id="8199" name="Picture 6" descr="C:\Users\1\Desktop\К Дню Победы\Конференция\pic\ussr_hero_big.pn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572000" y="116632"/>
            <a:ext cx="1625600" cy="16256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7" name="Кобзон - Как молоды мы бы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5214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Картинки по запросу &quot;медалями «Китайско-Советской дружбы» пнг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58214" y="4572008"/>
            <a:ext cx="657186" cy="1285884"/>
          </a:xfrm>
          <a:prstGeom prst="rect">
            <a:avLst/>
          </a:prstGeom>
          <a:noFill/>
        </p:spPr>
      </p:pic>
      <p:pic>
        <p:nvPicPr>
          <p:cNvPr id="12290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" y="868363"/>
            <a:ext cx="38671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" y="0"/>
            <a:ext cx="9131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0562" y="1214422"/>
            <a:ext cx="4464050" cy="432117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Указом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Президиума Верховного Совета СССР от 31 мая 1945 года за образцовое выполнение заданий командования и проявленные мужество и героизм </a:t>
            </a:r>
            <a:r>
              <a:rPr lang="ru-RU" sz="1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боях с немецко-фашистскими захватчиками подполковнику Соколову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Фёдоровичу присвоено звание Героя Советского Союза с вручением ордена Ленина и медали «Золотая Звезда».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Награжден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Ленина, тремя орденами Красного Знамени, орденом Отечественной войны 2 степени, двумя орденами Красной Звезды, медалями ,в том числе двумя медалями «Китайско-Советской дружбы»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00013"/>
            <a:ext cx="4572000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Картинки по запросу &quot;орденами Красного Знамени пнг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5357826"/>
            <a:ext cx="791869" cy="1500174"/>
          </a:xfrm>
          <a:prstGeom prst="rect">
            <a:avLst/>
          </a:prstGeom>
          <a:noFill/>
        </p:spPr>
      </p:pic>
      <p:pic>
        <p:nvPicPr>
          <p:cNvPr id="7" name="Picture 9" descr="http://www.ivanovo1945.ru/ord/ZZ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5286388"/>
            <a:ext cx="7874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Картинки по запросу &quot;орденом Отечественной войны 2 степени пнг&quot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5691208"/>
            <a:ext cx="1080362" cy="1166792"/>
          </a:xfrm>
          <a:prstGeom prst="rect">
            <a:avLst/>
          </a:prstGeom>
          <a:noFill/>
        </p:spPr>
      </p:pic>
      <p:pic>
        <p:nvPicPr>
          <p:cNvPr id="9" name="Picture 7" descr="http://www.ivanovo1945.ru/ord/ol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6" y="5500702"/>
            <a:ext cx="669410" cy="107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776663" y="214313"/>
            <a:ext cx="5321300" cy="4905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Яхнов Геннадий Михайлович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995738" y="1196975"/>
            <a:ext cx="4968875" cy="47148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Заместитель командира 33-го истребительного авиационного полка 106-й истребительной авиационной дивизии Северного фронта ПВО, майор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 первых дней Великой Отечественной войны участвовал в боях с немецко-фашистскими захватчиками. Первый боевой вылет совершил 22 июня в районе Бреста.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    В апреле 1944 года майор Яхнов был представлен к званию Героя Советского Союза. К этому времени он совершил 518 боевых вылетов (из них 32 - ночью). Он провел 52 воздушных боя, в которых лично сбил 8 самолётов противника и 6 - в группе. 47 раз он летал на штурмовку наземных целей: сжег 6 Ю-52, 2 Ю-88, 3 Хе-111, эшелон с горючим и боеприпасами, подавил огонь шести зенитно-артиллерийских батарей, уничтожил 17 автомашин с техникой и войсками. Двадцать три раза летал на разведку наземных войск</a:t>
            </a: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220" name="Picture 2" descr="http://900igr.net/up/datai/107834/0006-007-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 b="5128"/>
          <a:stretch>
            <a:fillRect/>
          </a:stretch>
        </p:blipFill>
        <p:spPr bwMode="auto">
          <a:xfrm>
            <a:off x="214313" y="285750"/>
            <a:ext cx="3286125" cy="5286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9388" y="5694363"/>
            <a:ext cx="3355975" cy="74295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Arial Narrow" pitchFamily="34" charset="0"/>
                <a:ea typeface="+mj-ea"/>
                <a:cs typeface="Times New Roman" panose="02020603050405020304" pitchFamily="18" charset="0"/>
              </a:rPr>
              <a:t>Яхнов Геннадий Михайлович</a:t>
            </a:r>
          </a:p>
          <a:p>
            <a:pPr algn="ctr" eaLnBrk="1" hangingPunct="1">
              <a:defRPr/>
            </a:pPr>
            <a:r>
              <a:rPr lang="ru-RU" dirty="0">
                <a:latin typeface="Arial Narrow" pitchFamily="34" charset="0"/>
                <a:ea typeface="+mj-ea"/>
                <a:cs typeface="Times New Roman" panose="02020603050405020304" pitchFamily="18" charset="0"/>
              </a:rPr>
              <a:t>(30.08.1918 – 30.08.2014)</a:t>
            </a:r>
          </a:p>
        </p:txBody>
      </p:sp>
      <p:pic>
        <p:nvPicPr>
          <p:cNvPr id="9223" name="Picture 6" descr="C:\Users\1\Desktop\К Дню Победы\Конференция\pic\ussr_hero_big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643188" y="188640"/>
            <a:ext cx="1625600" cy="16256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07950" y="1268413"/>
            <a:ext cx="4283075" cy="40322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     Указом Президиума Верховного Совета СССР от 22 августа 1944 года за образцовое выполнение заданий командования и проявленные мужество и героизм в боях с немецко-фашистскими захватчиками майору Яхнову Геннадию Михайлович у присвоено звание Героя Советского Союза с вручением ордена Ленина и медали "Золотая Звезда" (N 2700).</a:t>
            </a:r>
          </a:p>
          <a:p>
            <a:pPr marL="0" indent="0" algn="just">
              <a:buFont typeface="Arial" charset="0"/>
              <a:buNone/>
            </a:pP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     Последний боевой вылет майор Яхнов совершил в марте 1945 года. День Победы встретил в Латвии, на аэродроме Резекне. Всего за годы войны Яхнов совершил 574 боевых вылета, провел 69 воздушных боев, сбил в воздухе 16 самолетов противника, 10 самолетов сжег на земле, совершил более 30 разведывательных полетов, более 30 вылетов на сопровождение бомбардировщиков и штурмовиков. </a:t>
            </a:r>
          </a:p>
          <a:p>
            <a:pPr marL="0" indent="0" algn="just">
              <a:buFont typeface="Arial" charset="0"/>
              <a:buNone/>
            </a:pPr>
            <a:endParaRPr lang="ru-RU" sz="15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6" y="908720"/>
            <a:ext cx="4148583" cy="5776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0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8813" y="-17463"/>
            <a:ext cx="4572000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ttp://www.ivanovo1945.ru/ord/ZZ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5143512"/>
            <a:ext cx="7874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ttp://www.ivanovo1945.ru/ord/ol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5357826"/>
            <a:ext cx="8032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Users\1\Desktop\К Дню Победы\Конференция\pic\yum-9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07504" y="96254"/>
            <a:ext cx="8928992" cy="6681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5366" name="Picture 6" descr="Картинки по запросу &quot;яхнов геннадий михайлович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876800" cy="4162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2" name="Picture 12" descr="Картинки по запросу &quot;яхнов геннадий михайлович&quot;"/>
          <p:cNvPicPr>
            <a:picLocks noChangeAspect="1" noChangeArrowheads="1"/>
          </p:cNvPicPr>
          <p:nvPr/>
        </p:nvPicPr>
        <p:blipFill>
          <a:blip r:embed="rId4"/>
          <a:srcRect b="12264"/>
          <a:stretch>
            <a:fillRect/>
          </a:stretch>
        </p:blipFill>
        <p:spPr bwMode="auto">
          <a:xfrm>
            <a:off x="2714612" y="2285992"/>
            <a:ext cx="6229350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Картинки по запросу &quot;яхнов геннадий михайлович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14290"/>
            <a:ext cx="28575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4" name="Picture 14" descr="Кузнецов Николай Александрови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064" y="2500306"/>
            <a:ext cx="46672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8" name="Picture 18" descr="Кузнецов Николай Александрович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42852"/>
            <a:ext cx="21907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6" name="Picture 16" descr="Кузнецов Николай Александрович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2143116"/>
            <a:ext cx="31432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116632"/>
            <a:ext cx="8784976" cy="662473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979488"/>
          </a:xfrm>
          <a:prstGeom prst="rect">
            <a:avLst/>
          </a:prstGeom>
          <a:solidFill>
            <a:srgbClr val="7B0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2875" y="5133975"/>
            <a:ext cx="3143250" cy="642938"/>
          </a:xfrm>
          <a:solidFill>
            <a:schemeClr val="bg2">
              <a:lumMod val="9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Брюханов Алексей Иванович </a:t>
            </a:r>
            <a:br>
              <a:rPr lang="ru-RU" sz="1800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(15.03.1923 – 17.10.1943)</a:t>
            </a:r>
          </a:p>
        </p:txBody>
      </p:sp>
      <p:pic>
        <p:nvPicPr>
          <p:cNvPr id="4100" name="Picture 2" descr="https://img.google-info.org/storage/big/3873327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214290"/>
            <a:ext cx="3143250" cy="4786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00500" y="658813"/>
            <a:ext cx="49974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Брюханов Алексей Иванович</a:t>
            </a:r>
          </a:p>
        </p:txBody>
      </p:sp>
      <p:pic>
        <p:nvPicPr>
          <p:cNvPr id="4101" name="Picture 6" descr="C:\Users\1\Desktop\К Дню Победы\Конференция\pic\ussr_hero_big.pn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2500313" y="142875"/>
            <a:ext cx="1625600" cy="16256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</p:pic>
      <p:sp>
        <p:nvSpPr>
          <p:cNvPr id="4103" name="Содержимое 9"/>
          <p:cNvSpPr>
            <a:spLocks noGrp="1"/>
          </p:cNvSpPr>
          <p:nvPr>
            <p:ph idx="1"/>
          </p:nvPr>
        </p:nvSpPr>
        <p:spPr>
          <a:xfrm>
            <a:off x="3281363" y="1027113"/>
            <a:ext cx="5572125" cy="469741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командир отделения 320-й отдельной разведывательной роты (193-я стрелковая дивизия, 65-я армия, Центральный фронт), сержант.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         В Красную Армию призван в 1942 году. Боевое крещение получил под Сталинградом. Прошел с боями до Днепра. Был награжден орденом Отечественной войны, медалями.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        15 октября 1943 года при форсировании реки Днепр в районе поселка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Лоев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(Гомельская области) с группой разведчиков первым достиг правого берега реки, уничтожил вражеский дзот, чем обеспечил переправу батальона. Погиб в бою 17 октября 1943 года. </a:t>
            </a:r>
          </a:p>
          <a:p>
            <a:pPr algn="ctr" eaLnBrk="1" hangingPunct="1">
              <a:buFont typeface="Arial" charset="0"/>
              <a:buNone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11" descr="https://pbs.twimg.com/profile_banners/3877013969/1449608561/1500x5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-214313"/>
            <a:ext cx="3795713" cy="12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Марк Наумович Бернес - 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571736" y="5857892"/>
            <a:ext cx="333377" cy="28575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3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825" y="827088"/>
            <a:ext cx="4206925" cy="5832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8" y="0"/>
            <a:ext cx="9129712" cy="765175"/>
          </a:xfrm>
          <a:prstGeom prst="rect">
            <a:avLst/>
          </a:prstGeom>
          <a:solidFill>
            <a:srgbClr val="7B0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4286250" y="1071563"/>
            <a:ext cx="4645025" cy="35179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\   Указом Президиума Верховного Совета СССР от 30 октября 1943 года за образцовое выполнение боевых заданий командования на фронте борьбы с немецко-фашистским захватчиками и проявленные при этом мужество и героизм сержанту Брюханову Алексею Ивановичу посмертно присвоено звание Героя Советского Союза.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         Награжден орденами Ленина, Отечественной войны 2 степени, медалями. </a:t>
            </a:r>
          </a:p>
          <a:p>
            <a:pPr eaLnBrk="1" hangingPunct="1"/>
            <a:endParaRPr lang="ru-RU" altLang="ru-RU" sz="2000" smtClean="0"/>
          </a:p>
        </p:txBody>
      </p:sp>
      <p:pic>
        <p:nvPicPr>
          <p:cNvPr id="512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-61913"/>
            <a:ext cx="4572000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http://www.ivanovo1945.ru/ord/ZZ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4913" y="5000625"/>
            <a:ext cx="787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http://www.ivanovo1945.ru/ord/ol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5286375"/>
            <a:ext cx="8032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Картинки по запросу &quot;орденами Отечественной войны 2-й степени  пнг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4857760"/>
            <a:ext cx="1428750" cy="15430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bs.twimg.com/media/B7X5XGFCcAA4H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66"/>
            <a:ext cx="4981472" cy="6143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08175" y="0"/>
            <a:ext cx="7235825" cy="765175"/>
          </a:xfrm>
          <a:prstGeom prst="rect">
            <a:avLst/>
          </a:prstGeom>
          <a:solidFill>
            <a:srgbClr val="7B0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85813" y="-71438"/>
            <a:ext cx="45720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Быков Леонид Тимофеевич</a:t>
            </a:r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107950" y="1058863"/>
            <a:ext cx="4895850" cy="43148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командир танка 28-го танкового полка 16-й гвардейской механизированной бригады 6-го гвардейского механизированного корпуса 2-й танковой армии 1-го Белорусского фронта, гвардии лейтенант.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С начала Великой Отечественной войны у Быкова была «бронь». Но он настойчиво просился на фронт.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  Начал боевой путь младший лейтенант Быков на Юго-Западном фронте.  В бою за железнодорожную станцию Успенская на Донбассе танк Быкова был подожжён. Сам он потерял сознание и двумя членами экипажа (радист погиб) был оттащен в окоп. Там 3 танкиста были захвачены фашистами в плен.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    Последний бой Быков провёл под самым Берлином, из которого его вынесли с перебитыми ногами. В госпитале Быков узнал о великой Победе.</a:t>
            </a:r>
          </a:p>
        </p:txBody>
      </p:sp>
      <p:pic>
        <p:nvPicPr>
          <p:cNvPr id="2" name="Picture 4" descr="https://img1.liveinternet.ru/images/attach/c/1/57/858/57858175_BykovLeoTim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143500" y="214313"/>
            <a:ext cx="3771900" cy="5219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57813" y="5645150"/>
            <a:ext cx="3343275" cy="6016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 Narrow" pitchFamily="34" charset="0"/>
                <a:ea typeface="+mj-ea"/>
                <a:cs typeface="Times New Roman" panose="02020603050405020304" pitchFamily="18" charset="0"/>
              </a:rPr>
              <a:t>Быков Леонид Тимофеевич</a:t>
            </a:r>
            <a:br>
              <a:rPr lang="ru-RU" sz="2000" dirty="0"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latin typeface="Arial Narrow" pitchFamily="34" charset="0"/>
                <a:ea typeface="+mj-ea"/>
                <a:cs typeface="Times New Roman" panose="02020603050405020304" pitchFamily="18" charset="0"/>
              </a:rPr>
              <a:t>(16.04.1914 – 15.06.1990)</a:t>
            </a:r>
          </a:p>
        </p:txBody>
      </p:sp>
      <p:pic>
        <p:nvPicPr>
          <p:cNvPr id="6151" name="Picture 6" descr="C:\Users\1\Desktop\К Дню Победы\Конференция\pic\ussr_hero_big.pn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357688" y="142875"/>
            <a:ext cx="1625600" cy="16256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8" name="Эдуард Хиль - Солдаты вой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5643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6513" y="0"/>
            <a:ext cx="9129713" cy="765175"/>
          </a:xfrm>
          <a:prstGeom prst="rect">
            <a:avLst/>
          </a:prstGeom>
          <a:solidFill>
            <a:srgbClr val="7B0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36451" y="908720"/>
            <a:ext cx="4124670" cy="573448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8196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-22225"/>
            <a:ext cx="4572001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1"/>
          <p:cNvSpPr>
            <a:spLocks noChangeArrowheads="1"/>
          </p:cNvSpPr>
          <p:nvPr/>
        </p:nvSpPr>
        <p:spPr bwMode="auto">
          <a:xfrm>
            <a:off x="4500563" y="1000125"/>
            <a:ext cx="4643437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90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Указом Президиума Верховного Совета СССР от 10 апреля 1945 года за образцовое выполнение боевых заданий командования на фронте борьбы с немецкими захватчиками и проявленные при этом отвагу и геройство Леониду Тимофеевичу Быкову было присвоено звание Героя Советского Союза с вручением ордена Ленина и медали «Золотая Звезда» (№ 8708).</a:t>
            </a:r>
            <a:endParaRPr lang="ru-RU" altLang="ru-RU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     Целый год не снимал Быков госпитального халата. В 1946 году старший лейтенант Л. Т. Быков по инвалидности демобилизовался. Награждён орденом Ленина, 2 орденами Отечественной войны 1-й степени, орденом Трудового Красного Знамени, медалями. Его имя увековечено на мемориалах в Иванове и Юже.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7" descr="http://www.ivanovo1945.ru/ord/o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072063"/>
            <a:ext cx="8032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http://www.ivanovo1945.ru/ord/ZZ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3" y="4929188"/>
            <a:ext cx="7874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http://www.ivanovo1945.ru/ord/tkz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25" y="5072063"/>
            <a:ext cx="8032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Картинки по запросу &quot;орденами Отечественной войны 1-й степени  пнг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5500702"/>
            <a:ext cx="1000132" cy="1053142"/>
          </a:xfrm>
          <a:prstGeom prst="rect">
            <a:avLst/>
          </a:prstGeom>
          <a:noFill/>
        </p:spPr>
      </p:pic>
      <p:pic>
        <p:nvPicPr>
          <p:cNvPr id="8206" name="Picture 14" descr="Картинки по запросу &quot;орденами Отечественной войны 1-й степени  пнг&quot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710" y="4643446"/>
            <a:ext cx="1270913" cy="1338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4463" y="-149225"/>
            <a:ext cx="568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Кузнецов Николай Александрович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284663" y="1128713"/>
            <a:ext cx="4751387" cy="572928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1500" smtClean="0">
                <a:latin typeface="Times New Roman" pitchFamily="18" charset="0"/>
                <a:cs typeface="Times New Roman" pitchFamily="18" charset="0"/>
              </a:rPr>
              <a:t>помощник по воздушно-стрелковой службе командира 760-го истребительного авиационного полка 324-й истребительной авиационной дивизии 7-й воздушной армии Карельского фронта, майор. 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altLang="ru-RU" sz="15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1500" smtClean="0">
                <a:latin typeface="Times New Roman" pitchFamily="18" charset="0"/>
                <a:cs typeface="Times New Roman" pitchFamily="18" charset="0"/>
              </a:rPr>
              <a:t>      В боевых действиях командир звена лейтенант </a:t>
            </a:r>
            <a:br>
              <a:rPr lang="ru-RU" altLang="ru-RU" sz="15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smtClean="0">
                <a:latin typeface="Times New Roman" pitchFamily="18" charset="0"/>
                <a:cs typeface="Times New Roman" pitchFamily="18" charset="0"/>
              </a:rPr>
              <a:t>Н.А. Кузнецов участвовал с первого дня войны. Летал сначала на истребителях И-153, И-16, затем прошел переподготовку и освоил английский «Харрикейн» и американский Р-40 «Томахаук». С января 1942 года - командир эскадрильи 760-го истребительного авиационного полка (324-я истребительная авиационная дивизия, 7-я воздушная армия, Карельский фронт). К июлю 1942 года эскадрилья под его командованием провела 851 боевой вылет, в которых сбила 26 самолётов противника. К июлю 1944 года помощник командира по воздушно-стрелковой службе 760-го истребительного авиационного полка майор Николай Кузнецов совершил 375 боевых вылетов. В 35 воздушных боях лично сбил 14 самолётов противника и 12 - в группе.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z="1500" smtClean="0"/>
          </a:p>
        </p:txBody>
      </p:sp>
      <p:pic>
        <p:nvPicPr>
          <p:cNvPr id="7172" name="Picture 2" descr="https://img.google-info.org/storage/big/2482814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14313" y="142875"/>
            <a:ext cx="3786187" cy="5429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4475" y="5784850"/>
            <a:ext cx="3751263" cy="68262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Arial Narrow" pitchFamily="34" charset="0"/>
                <a:ea typeface="+mj-ea"/>
                <a:cs typeface="Times New Roman" panose="02020603050405020304" pitchFamily="18" charset="0"/>
              </a:rPr>
              <a:t>Кузнецов Николай Александрович</a:t>
            </a:r>
            <a:br>
              <a:rPr lang="ru-RU" dirty="0"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dirty="0">
                <a:latin typeface="Arial Narrow" pitchFamily="34" charset="0"/>
                <a:ea typeface="+mj-ea"/>
                <a:cs typeface="Times New Roman" panose="02020603050405020304" pitchFamily="18" charset="0"/>
              </a:rPr>
              <a:t>(10.10.1918 – 24.10.1982)</a:t>
            </a:r>
          </a:p>
        </p:txBody>
      </p:sp>
      <p:pic>
        <p:nvPicPr>
          <p:cNvPr id="7175" name="Picture 6" descr="C:\Users\1\Desktop\К Дню Победы\Конференция\pic\ussr_hero_big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143250" y="71438"/>
            <a:ext cx="1625600" cy="16256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xn--80ada7afn3b.xn--p1ai/SimpleImageGPRO/Kuznecov%20N/1.JPG"/>
          <p:cNvPicPr>
            <a:picLocks noChangeAspect="1" noChangeArrowheads="1"/>
          </p:cNvPicPr>
          <p:nvPr/>
        </p:nvPicPr>
        <p:blipFill>
          <a:blip r:embed="rId3"/>
          <a:srcRect l="8023" b="10257"/>
          <a:stretch>
            <a:fillRect/>
          </a:stretch>
        </p:blipFill>
        <p:spPr bwMode="auto">
          <a:xfrm>
            <a:off x="4929190" y="928670"/>
            <a:ext cx="3946957" cy="5715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250825" y="1557338"/>
            <a:ext cx="4537075" cy="4824412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altLang="ru-RU" sz="1700" dirty="0" smtClean="0">
                <a:latin typeface="Times New Roman" pitchFamily="18" charset="0"/>
                <a:cs typeface="Times New Roman" pitchFamily="18" charset="0"/>
              </a:rPr>
              <a:t>     Указом Президиума Верховного Совета СССР от 26 октября 1944 года за образцовое выполнение боевых заданий командования на фронте борьбы с немецко-фашистским захватчиками и проявленные при этом мужество и героизм майору Кузнецову Николаю Александровичу</a:t>
            </a:r>
            <a:r>
              <a:rPr lang="ru-RU" alt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700" dirty="0" smtClean="0">
                <a:latin typeface="Times New Roman" pitchFamily="18" charset="0"/>
                <a:cs typeface="Times New Roman" pitchFamily="18" charset="0"/>
              </a:rPr>
              <a:t>присвоено звание Героя Советского Союза с вручением ордена Ленина и медали «Золотая Звезда». 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1700" dirty="0" smtClean="0">
                <a:latin typeface="Times New Roman" pitchFamily="18" charset="0"/>
                <a:cs typeface="Times New Roman" pitchFamily="18" charset="0"/>
              </a:rPr>
              <a:t>     Награждён двумя орденами Ленина (22.02.1942, 26.11.1944), тремя орденами Красного Знамени (09.04.1943; 06.10.1943; 20.07.1944), медалью «За оборону Советского Заполярья» (1945), другими медалями.</a:t>
            </a:r>
          </a:p>
          <a:p>
            <a:pPr marL="0" indent="0" algn="just">
              <a:buFont typeface="Arial" charset="0"/>
              <a:buNone/>
            </a:pPr>
            <a:endParaRPr lang="ru-RU" alt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ru-RU" alt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9213"/>
            <a:ext cx="4572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://www.ivanovo1945.ru/ord/o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5143512"/>
            <a:ext cx="669410" cy="107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Картинки по запросу &quot;орденами Красного Знамени пнг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357826"/>
            <a:ext cx="791869" cy="1500174"/>
          </a:xfrm>
          <a:prstGeom prst="rect">
            <a:avLst/>
          </a:prstGeom>
          <a:noFill/>
        </p:spPr>
      </p:pic>
      <p:pic>
        <p:nvPicPr>
          <p:cNvPr id="7" name="Picture 9" descr="http://www.ivanovo1945.ru/ord/ZZ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5286388"/>
            <a:ext cx="7874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Картинки по запросу &quot;медалью «За оборону Советского Заполярья»  пнг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928794" y="5357826"/>
            <a:ext cx="764851" cy="13572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829</Words>
  <Application>Microsoft Office PowerPoint</Application>
  <PresentationFormat>Экран (4:3)</PresentationFormat>
  <Paragraphs>47</Paragraphs>
  <Slides>14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Impact</vt:lpstr>
      <vt:lpstr>Tahoma</vt:lpstr>
      <vt:lpstr>Arial Narrow</vt:lpstr>
      <vt:lpstr>Times New Roman</vt:lpstr>
      <vt:lpstr>Verdana</vt:lpstr>
      <vt:lpstr>Microsoft Sans Serif</vt:lpstr>
      <vt:lpstr>Тема Office</vt:lpstr>
      <vt:lpstr>Слайд 1</vt:lpstr>
      <vt:lpstr>Слайд 2</vt:lpstr>
      <vt:lpstr>Брюханов Алексей Иванович  (15.03.1923 – 17.10.1943)</vt:lpstr>
      <vt:lpstr>Слайд 4</vt:lpstr>
      <vt:lpstr>Слайд 5</vt:lpstr>
      <vt:lpstr>Быков Леонид Тимофеевич</vt:lpstr>
      <vt:lpstr>Слайд 7</vt:lpstr>
      <vt:lpstr>Кузнецов Николай Александрович</vt:lpstr>
      <vt:lpstr>Слайд 9</vt:lpstr>
      <vt:lpstr>Соколов Африкан Федорович</vt:lpstr>
      <vt:lpstr>Слайд 11</vt:lpstr>
      <vt:lpstr>Яхнов Геннадий Михайлович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98</cp:revision>
  <dcterms:created xsi:type="dcterms:W3CDTF">2020-01-18T16:57:52Z</dcterms:created>
  <dcterms:modified xsi:type="dcterms:W3CDTF">2020-02-09T09:02:24Z</dcterms:modified>
</cp:coreProperties>
</file>