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Прямоугольник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Прямоугольник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Прямоугольник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Прямоугольник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Прямоугольник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Прямоугольник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5" name="Дата 27"/>
          <p:cNvSpPr>
            <a:spLocks noGrp="1"/>
          </p:cNvSpPr>
          <p:nvPr>
            <p:ph type="dt" sz="half" idx="10"/>
          </p:nvPr>
        </p:nvSpPr>
        <p:spPr/>
        <p:txBody>
          <a:bodyPr/>
          <a:lstStyle>
            <a:lvl1pPr>
              <a:defRPr/>
            </a:lvl1pPr>
            <a:extLst/>
          </a:lstStyle>
          <a:p>
            <a:pPr>
              <a:defRPr/>
            </a:pPr>
            <a:fld id="{AD44E641-E950-42C8-AD81-CDFFB12F60C5}" type="datetimeFigureOut">
              <a:rPr lang="ru-RU"/>
              <a:pPr>
                <a:defRPr/>
              </a:pPr>
              <a:t>08.05.2020</a:t>
            </a:fld>
            <a:endParaRPr lang="ru-RU"/>
          </a:p>
        </p:txBody>
      </p:sp>
      <p:sp>
        <p:nvSpPr>
          <p:cNvPr id="16" name="Нижний колонтитул 16"/>
          <p:cNvSpPr>
            <a:spLocks noGrp="1"/>
          </p:cNvSpPr>
          <p:nvPr>
            <p:ph type="ftr" sz="quarter" idx="11"/>
          </p:nvPr>
        </p:nvSpPr>
        <p:spPr/>
        <p:txBody>
          <a:bodyPr/>
          <a:lstStyle>
            <a:lvl1pPr>
              <a:defRPr/>
            </a:lvl1pPr>
            <a:extLst/>
          </a:lstStyle>
          <a:p>
            <a:pPr>
              <a:defRPr/>
            </a:pPr>
            <a:endParaRPr lang="ru-RU"/>
          </a:p>
        </p:txBody>
      </p:sp>
      <p:sp>
        <p:nvSpPr>
          <p:cNvPr id="17" name="Номер слайда 28"/>
          <p:cNvSpPr>
            <a:spLocks noGrp="1"/>
          </p:cNvSpPr>
          <p:nvPr>
            <p:ph type="sldNum" sz="quarter" idx="12"/>
          </p:nvPr>
        </p:nvSpPr>
        <p:spPr/>
        <p:txBody>
          <a:bodyPr/>
          <a:lstStyle>
            <a:lvl1pPr>
              <a:defRPr/>
            </a:lvl1pPr>
            <a:extLst/>
          </a:lstStyle>
          <a:p>
            <a:pPr>
              <a:defRPr/>
            </a:pPr>
            <a:fld id="{91C34979-FCE4-48C7-A373-44E2BEEF765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ABA5B0C9-840C-44DF-9B8C-F451DE7DCA9E}" type="datetimeFigureOut">
              <a:rPr lang="ru-RU"/>
              <a:pPr>
                <a:defRPr/>
              </a:pPr>
              <a:t>08.05.2020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AD58F32-4C04-486D-805D-9334CA4C743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A0782CD-9BD0-4AD5-8E6B-26D4D06224E8}" type="datetimeFigureOut">
              <a:rPr lang="ru-RU"/>
              <a:pPr>
                <a:defRPr/>
              </a:pPr>
              <a:t>08.05.2020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8408BFE-820A-4822-805C-32352418D19D}"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Прямоугольник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Прямоугольник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Прямоугольник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Прямоугольник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Прямоугольник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Прямоугольник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5" name="Дата 27"/>
          <p:cNvSpPr>
            <a:spLocks noGrp="1"/>
          </p:cNvSpPr>
          <p:nvPr>
            <p:ph type="dt" sz="half" idx="10"/>
          </p:nvPr>
        </p:nvSpPr>
        <p:spPr/>
        <p:txBody>
          <a:bodyPr/>
          <a:lstStyle>
            <a:lvl1pPr>
              <a:defRPr/>
            </a:lvl1pPr>
            <a:extLst/>
          </a:lstStyle>
          <a:p>
            <a:pPr>
              <a:defRPr/>
            </a:pPr>
            <a:fld id="{0581951D-757F-4CD8-B6A6-48A64B125F93}" type="datetimeFigureOut">
              <a:rPr lang="ru-RU"/>
              <a:pPr>
                <a:defRPr/>
              </a:pPr>
              <a:t>08.05.2020</a:t>
            </a:fld>
            <a:endParaRPr lang="ru-RU"/>
          </a:p>
        </p:txBody>
      </p:sp>
      <p:sp>
        <p:nvSpPr>
          <p:cNvPr id="16" name="Нижний колонтитул 16"/>
          <p:cNvSpPr>
            <a:spLocks noGrp="1"/>
          </p:cNvSpPr>
          <p:nvPr>
            <p:ph type="ftr" sz="quarter" idx="11"/>
          </p:nvPr>
        </p:nvSpPr>
        <p:spPr/>
        <p:txBody>
          <a:bodyPr/>
          <a:lstStyle>
            <a:lvl1pPr>
              <a:defRPr/>
            </a:lvl1pPr>
            <a:extLst/>
          </a:lstStyle>
          <a:p>
            <a:pPr>
              <a:defRPr/>
            </a:pPr>
            <a:endParaRPr lang="ru-RU"/>
          </a:p>
        </p:txBody>
      </p:sp>
      <p:sp>
        <p:nvSpPr>
          <p:cNvPr id="17" name="Номер слайда 28"/>
          <p:cNvSpPr>
            <a:spLocks noGrp="1"/>
          </p:cNvSpPr>
          <p:nvPr>
            <p:ph type="sldNum" sz="quarter" idx="12"/>
          </p:nvPr>
        </p:nvSpPr>
        <p:spPr/>
        <p:txBody>
          <a:bodyPr/>
          <a:lstStyle>
            <a:lvl1pPr>
              <a:defRPr/>
            </a:lvl1pPr>
            <a:extLst/>
          </a:lstStyle>
          <a:p>
            <a:pPr>
              <a:defRPr/>
            </a:pPr>
            <a:fld id="{03A5AB5A-DEB9-4077-A327-93DEDBAC92DC}"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0F9F685-5D2C-4BDA-B0FD-02C546C9A938}" type="datetimeFigureOut">
              <a:rPr lang="ru-RU"/>
              <a:pPr>
                <a:defRPr/>
              </a:pPr>
              <a:t>08.05.2020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D72DA6F-35AE-406C-AFAF-D0AFB565B48A}"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Полилиния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Полилиния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Полилиния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9" name="Полилиния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 name="Полилиния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1" name="Полилиния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Полилиния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Полилиния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5" name="Полилиния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6" name="Полилиния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7" name="Полилиния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8" name="Полилиния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9" name="Прямоугольник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Прямоугольник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Прямоугольник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Прямоугольник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Прямоугольник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Прямоугольник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Текст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ru-RU" smtClean="0"/>
              <a:t>Образец заголовка</a:t>
            </a:r>
            <a:endParaRPr lang="en-US"/>
          </a:p>
        </p:txBody>
      </p:sp>
      <p:sp>
        <p:nvSpPr>
          <p:cNvPr id="25" name="Дата 3"/>
          <p:cNvSpPr>
            <a:spLocks noGrp="1"/>
          </p:cNvSpPr>
          <p:nvPr>
            <p:ph type="dt" sz="half" idx="10"/>
          </p:nvPr>
        </p:nvSpPr>
        <p:spPr/>
        <p:txBody>
          <a:bodyPr/>
          <a:lstStyle>
            <a:lvl1pPr>
              <a:defRPr/>
            </a:lvl1pPr>
            <a:extLst/>
          </a:lstStyle>
          <a:p>
            <a:pPr>
              <a:defRPr/>
            </a:pPr>
            <a:fld id="{CE9954FC-63A3-40BA-B486-FDCA955493C2}" type="datetimeFigureOut">
              <a:rPr lang="ru-RU"/>
              <a:pPr>
                <a:defRPr/>
              </a:pPr>
              <a:t>08.05.2020</a:t>
            </a:fld>
            <a:endParaRPr lang="ru-RU"/>
          </a:p>
        </p:txBody>
      </p:sp>
      <p:sp>
        <p:nvSpPr>
          <p:cNvPr id="26" name="Нижний колонтитул 4"/>
          <p:cNvSpPr>
            <a:spLocks noGrp="1"/>
          </p:cNvSpPr>
          <p:nvPr>
            <p:ph type="ftr" sz="quarter" idx="11"/>
          </p:nvPr>
        </p:nvSpPr>
        <p:spPr/>
        <p:txBody>
          <a:bodyPr/>
          <a:lstStyle>
            <a:lvl1pPr>
              <a:defRPr/>
            </a:lvl1pPr>
            <a:extLst/>
          </a:lstStyle>
          <a:p>
            <a:pPr>
              <a:defRPr/>
            </a:pPr>
            <a:endParaRPr lang="ru-RU"/>
          </a:p>
        </p:txBody>
      </p:sp>
      <p:sp>
        <p:nvSpPr>
          <p:cNvPr id="27" name="Номер слайда 5"/>
          <p:cNvSpPr>
            <a:spLocks noGrp="1"/>
          </p:cNvSpPr>
          <p:nvPr>
            <p:ph type="sldNum" sz="quarter" idx="12"/>
          </p:nvPr>
        </p:nvSpPr>
        <p:spPr/>
        <p:txBody>
          <a:bodyPr/>
          <a:lstStyle>
            <a:lvl1pPr>
              <a:defRPr/>
            </a:lvl1pPr>
            <a:extLst/>
          </a:lstStyle>
          <a:p>
            <a:pPr>
              <a:defRPr/>
            </a:pPr>
            <a:fld id="{3149061A-93E8-42B7-BA52-163DFB5D10D7}"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D1E1033B-7413-4573-A575-AD6D3E7242FC}" type="datetimeFigureOut">
              <a:rPr lang="ru-RU"/>
              <a:pPr>
                <a:defRPr/>
              </a:pPr>
              <a:t>08.05.2020</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FF30E147-2865-48AD-82DD-241F4BDE9D5B}"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Прямоугольник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Прямоугольник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Прямоугольник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Прямоугольник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Прямоугольник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Прямоугольник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Прямоугольник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Прямоугольник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Прямоугольник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04824" y="512064"/>
            <a:ext cx="7772400" cy="914400"/>
          </a:xfrm>
        </p:spPr>
        <p:txBody>
          <a:bodyPr/>
          <a:lstStyle>
            <a:lvl1pPr>
              <a:defRPr sz="4000"/>
            </a:lvl1pPr>
            <a:extLst/>
          </a:lstStyle>
          <a:p>
            <a:r>
              <a:rPr lang="ru-RU" smtClean="0"/>
              <a:t>Образец заголовка</a:t>
            </a:r>
            <a:endParaRPr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Дата 6"/>
          <p:cNvSpPr>
            <a:spLocks noGrp="1"/>
          </p:cNvSpPr>
          <p:nvPr>
            <p:ph type="dt" sz="half" idx="10"/>
          </p:nvPr>
        </p:nvSpPr>
        <p:spPr/>
        <p:txBody>
          <a:bodyPr/>
          <a:lstStyle>
            <a:lvl1pPr>
              <a:defRPr/>
            </a:lvl1pPr>
            <a:extLst/>
          </a:lstStyle>
          <a:p>
            <a:pPr>
              <a:defRPr/>
            </a:pPr>
            <a:fld id="{47C6B1ED-3B14-4674-81E9-CEB9A87AB748}" type="datetimeFigureOut">
              <a:rPr lang="ru-RU"/>
              <a:pPr>
                <a:defRPr/>
              </a:pPr>
              <a:t>08.05.2020</a:t>
            </a:fld>
            <a:endParaRPr lang="ru-RU"/>
          </a:p>
        </p:txBody>
      </p:sp>
      <p:sp>
        <p:nvSpPr>
          <p:cNvPr id="18" name="Нижний колонтитул 7"/>
          <p:cNvSpPr>
            <a:spLocks noGrp="1"/>
          </p:cNvSpPr>
          <p:nvPr>
            <p:ph type="ftr" sz="quarter" idx="11"/>
          </p:nvPr>
        </p:nvSpPr>
        <p:spPr/>
        <p:txBody>
          <a:bodyPr/>
          <a:lstStyle>
            <a:lvl1pPr>
              <a:defRPr/>
            </a:lvl1pPr>
            <a:extLst/>
          </a:lstStyle>
          <a:p>
            <a:pPr>
              <a:defRPr/>
            </a:pPr>
            <a:endParaRPr lang="ru-RU"/>
          </a:p>
        </p:txBody>
      </p:sp>
      <p:sp>
        <p:nvSpPr>
          <p:cNvPr id="19" name="Номер слайда 8"/>
          <p:cNvSpPr>
            <a:spLocks noGrp="1"/>
          </p:cNvSpPr>
          <p:nvPr>
            <p:ph type="sldNum" sz="quarter" idx="12"/>
          </p:nvPr>
        </p:nvSpPr>
        <p:spPr/>
        <p:txBody>
          <a:bodyPr/>
          <a:lstStyle>
            <a:lvl1pPr>
              <a:defRPr/>
            </a:lvl1pPr>
            <a:extLst/>
          </a:lstStyle>
          <a:p>
            <a:pPr>
              <a:defRPr/>
            </a:pPr>
            <a:fld id="{AF1F6E09-F59E-4BE7-90FD-8BA9A72B1590}"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8FD09973-A10D-43E7-9E14-AA8EEA0FF90F}" type="datetimeFigureOut">
              <a:rPr lang="ru-RU"/>
              <a:pPr>
                <a:defRPr/>
              </a:pPr>
              <a:t>08.05.2020</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4272CFDA-090D-48E6-97C4-3E37CE3C5B13}"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extLst/>
          </a:lstStyle>
          <a:p>
            <a:pPr>
              <a:defRPr/>
            </a:pPr>
            <a:fld id="{1018AF44-9DCC-4A18-B9CA-EAF54BE9B46C}" type="datetimeFigureOut">
              <a:rPr lang="ru-RU"/>
              <a:pPr>
                <a:defRPr/>
              </a:pPr>
              <a:t>08.05.2020</a:t>
            </a:fld>
            <a:endParaRPr lang="ru-RU"/>
          </a:p>
        </p:txBody>
      </p:sp>
      <p:sp>
        <p:nvSpPr>
          <p:cNvPr id="3" name="Нижний колонтитул 2"/>
          <p:cNvSpPr>
            <a:spLocks noGrp="1"/>
          </p:cNvSpPr>
          <p:nvPr>
            <p:ph type="ftr" sz="quarter" idx="11"/>
          </p:nvPr>
        </p:nvSpPr>
        <p:spPr/>
        <p:txBody>
          <a:bodyPr/>
          <a:lstStyle>
            <a:lvl1pPr>
              <a:defRPr/>
            </a:lvl1pPr>
            <a:extLst/>
          </a:lstStyle>
          <a:p>
            <a:pPr>
              <a:defRPr/>
            </a:pPr>
            <a:endParaRPr lang="ru-RU"/>
          </a:p>
        </p:txBody>
      </p:sp>
      <p:sp>
        <p:nvSpPr>
          <p:cNvPr id="4" name="Номер слайда 3"/>
          <p:cNvSpPr>
            <a:spLocks noGrp="1"/>
          </p:cNvSpPr>
          <p:nvPr>
            <p:ph type="sldNum" sz="quarter" idx="12"/>
          </p:nvPr>
        </p:nvSpPr>
        <p:spPr/>
        <p:txBody>
          <a:bodyPr/>
          <a:lstStyle>
            <a:lvl1pPr>
              <a:defRPr/>
            </a:lvl1pPr>
            <a:extLst/>
          </a:lstStyle>
          <a:p>
            <a:pPr>
              <a:defRPr/>
            </a:pPr>
            <a:fld id="{7A65AE87-8712-45E8-AB9B-A1D11ED14950}"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lang="ru-RU" smtClean="0"/>
              <a:t>Образец заголовка</a:t>
            </a:r>
            <a:endParaRPr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325AAF3F-4D58-4753-8518-59382F356041}" type="datetimeFigureOut">
              <a:rPr lang="ru-RU"/>
              <a:pPr>
                <a:defRPr/>
              </a:pPr>
              <a:t>08.05.2020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52FBD091-E21F-4E6D-8247-2BD9E035FD8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F535F71-BE68-4E7A-8F2D-3F165454BBD4}" type="datetimeFigureOut">
              <a:rPr lang="ru-RU"/>
              <a:pPr>
                <a:defRPr/>
              </a:pPr>
              <a:t>08.05.2020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20CB63D-296F-42D4-8E97-729EDB0CC0B6}"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Прямая соединительная линия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Группа 19"/>
          <p:cNvGrpSpPr>
            <a:grpSpLocks/>
          </p:cNvGrpSpPr>
          <p:nvPr/>
        </p:nvGrpSpPr>
        <p:grpSpPr bwMode="auto">
          <a:xfrm rot="5400000">
            <a:off x="8515351" y="1219200"/>
            <a:ext cx="131762" cy="128587"/>
            <a:chOff x="6668087" y="1297746"/>
            <a:chExt cx="161840" cy="156602"/>
          </a:xfrm>
        </p:grpSpPr>
        <p:cxnSp>
          <p:nvCxnSpPr>
            <p:cNvPr id="8" name="Прямая соединительная линия 7"/>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Группа 25"/>
          <p:cNvGrpSpPr>
            <a:grpSpLocks/>
          </p:cNvGrpSpPr>
          <p:nvPr/>
        </p:nvGrpSpPr>
        <p:grpSpPr bwMode="auto">
          <a:xfrm rot="5400000">
            <a:off x="8667751" y="1371600"/>
            <a:ext cx="131762" cy="128587"/>
            <a:chOff x="6668087" y="1297746"/>
            <a:chExt cx="161840" cy="156602"/>
          </a:xfrm>
        </p:grpSpPr>
        <p:cxnSp>
          <p:nvCxnSpPr>
            <p:cNvPr id="12" name="Прямая соединительная линия 11"/>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Группа 29"/>
          <p:cNvGrpSpPr>
            <a:grpSpLocks/>
          </p:cNvGrpSpPr>
          <p:nvPr/>
        </p:nvGrpSpPr>
        <p:grpSpPr bwMode="auto">
          <a:xfrm rot="5400000">
            <a:off x="8320087" y="1474788"/>
            <a:ext cx="131763" cy="128588"/>
            <a:chOff x="6668087" y="1297746"/>
            <a:chExt cx="161840" cy="156602"/>
          </a:xfrm>
        </p:grpSpPr>
        <p:cxnSp>
          <p:nvCxnSpPr>
            <p:cNvPr id="16" name="Прямая соединительная линия 15"/>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lang="ru-RU" smtClean="0"/>
              <a:t>Образец заголовка</a:t>
            </a:r>
            <a:endParaRPr lang="en-US"/>
          </a:p>
        </p:txBody>
      </p:sp>
      <p:sp>
        <p:nvSpPr>
          <p:cNvPr id="3" name="Рисунок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9" name="Дата 4"/>
          <p:cNvSpPr>
            <a:spLocks noGrp="1"/>
          </p:cNvSpPr>
          <p:nvPr>
            <p:ph type="dt" sz="half" idx="10"/>
          </p:nvPr>
        </p:nvSpPr>
        <p:spPr>
          <a:xfrm>
            <a:off x="6477000" y="55563"/>
            <a:ext cx="2133600" cy="365125"/>
          </a:xfrm>
        </p:spPr>
        <p:txBody>
          <a:bodyPr/>
          <a:lstStyle>
            <a:lvl1pPr>
              <a:defRPr/>
            </a:lvl1pPr>
            <a:extLst/>
          </a:lstStyle>
          <a:p>
            <a:pPr>
              <a:defRPr/>
            </a:pPr>
            <a:fld id="{687E1D1F-6BDF-4466-9D34-915C257795A7}" type="datetimeFigureOut">
              <a:rPr lang="ru-RU"/>
              <a:pPr>
                <a:defRPr/>
              </a:pPr>
              <a:t>08.05.2020</a:t>
            </a:fld>
            <a:endParaRPr lang="ru-RU"/>
          </a:p>
        </p:txBody>
      </p:sp>
      <p:sp>
        <p:nvSpPr>
          <p:cNvPr id="20" name="Нижний колонтитул 5"/>
          <p:cNvSpPr>
            <a:spLocks noGrp="1"/>
          </p:cNvSpPr>
          <p:nvPr>
            <p:ph type="ftr" sz="quarter" idx="11"/>
          </p:nvPr>
        </p:nvSpPr>
        <p:spPr>
          <a:xfrm>
            <a:off x="914400" y="55563"/>
            <a:ext cx="5562600" cy="365125"/>
          </a:xfrm>
        </p:spPr>
        <p:txBody>
          <a:bodyPr/>
          <a:lstStyle>
            <a:lvl1pPr>
              <a:defRPr/>
            </a:lvl1pPr>
            <a:extLst/>
          </a:lstStyle>
          <a:p>
            <a:pPr>
              <a:defRPr/>
            </a:pPr>
            <a:endParaRPr lang="ru-RU"/>
          </a:p>
        </p:txBody>
      </p:sp>
      <p:sp>
        <p:nvSpPr>
          <p:cNvPr id="21" name="Номер слайда 6"/>
          <p:cNvSpPr>
            <a:spLocks noGrp="1"/>
          </p:cNvSpPr>
          <p:nvPr>
            <p:ph type="sldNum" sz="quarter" idx="12"/>
          </p:nvPr>
        </p:nvSpPr>
        <p:spPr>
          <a:xfrm>
            <a:off x="8610600" y="55563"/>
            <a:ext cx="457200" cy="365125"/>
          </a:xfrm>
        </p:spPr>
        <p:txBody>
          <a:bodyPr/>
          <a:lstStyle>
            <a:lvl1pPr>
              <a:defRPr/>
            </a:lvl1pPr>
            <a:extLst/>
          </a:lstStyle>
          <a:p>
            <a:pPr>
              <a:defRPr/>
            </a:pPr>
            <a:fld id="{6C222E78-D123-4D72-B61B-A1AFC6D548F2}"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67F14E7-C24E-4889-8B56-8CE568A01ADA}" type="datetimeFigureOut">
              <a:rPr lang="ru-RU"/>
              <a:pPr>
                <a:defRPr/>
              </a:pPr>
              <a:t>08.05.2020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C3CE076-B7C7-4048-8077-2DCA72C6BFCE}"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8510D93-54EF-4DC0-81E3-B535223CEB19}" type="datetimeFigureOut">
              <a:rPr lang="ru-RU"/>
              <a:pPr>
                <a:defRPr/>
              </a:pPr>
              <a:t>08.05.2020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AF3825E-172B-46AB-BCDF-AA3392A6676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Полилиния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Полилиния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Полилиния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9" name="Полилиния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 name="Полилиния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1" name="Полилиния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Полилиния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Полилиния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5" name="Полилиния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6" name="Полилиния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7" name="Полилиния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8" name="Полилиния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9" name="Прямоугольник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Прямоугольник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Прямоугольник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Прямоугольник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Прямоугольник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Прямоугольник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Текст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ru-RU" smtClean="0"/>
              <a:t>Образец заголовка</a:t>
            </a:r>
            <a:endParaRPr lang="en-US"/>
          </a:p>
        </p:txBody>
      </p:sp>
      <p:sp>
        <p:nvSpPr>
          <p:cNvPr id="25" name="Дата 3"/>
          <p:cNvSpPr>
            <a:spLocks noGrp="1"/>
          </p:cNvSpPr>
          <p:nvPr>
            <p:ph type="dt" sz="half" idx="10"/>
          </p:nvPr>
        </p:nvSpPr>
        <p:spPr/>
        <p:txBody>
          <a:bodyPr/>
          <a:lstStyle>
            <a:lvl1pPr>
              <a:defRPr/>
            </a:lvl1pPr>
            <a:extLst/>
          </a:lstStyle>
          <a:p>
            <a:pPr>
              <a:defRPr/>
            </a:pPr>
            <a:fld id="{EB0CEB00-EAFA-4FDD-863C-1BAADA28C8EF}" type="datetimeFigureOut">
              <a:rPr lang="ru-RU"/>
              <a:pPr>
                <a:defRPr/>
              </a:pPr>
              <a:t>08.05.2020</a:t>
            </a:fld>
            <a:endParaRPr lang="ru-RU"/>
          </a:p>
        </p:txBody>
      </p:sp>
      <p:sp>
        <p:nvSpPr>
          <p:cNvPr id="26" name="Нижний колонтитул 4"/>
          <p:cNvSpPr>
            <a:spLocks noGrp="1"/>
          </p:cNvSpPr>
          <p:nvPr>
            <p:ph type="ftr" sz="quarter" idx="11"/>
          </p:nvPr>
        </p:nvSpPr>
        <p:spPr/>
        <p:txBody>
          <a:bodyPr/>
          <a:lstStyle>
            <a:lvl1pPr>
              <a:defRPr/>
            </a:lvl1pPr>
            <a:extLst/>
          </a:lstStyle>
          <a:p>
            <a:pPr>
              <a:defRPr/>
            </a:pPr>
            <a:endParaRPr lang="ru-RU"/>
          </a:p>
        </p:txBody>
      </p:sp>
      <p:sp>
        <p:nvSpPr>
          <p:cNvPr id="27" name="Номер слайда 5"/>
          <p:cNvSpPr>
            <a:spLocks noGrp="1"/>
          </p:cNvSpPr>
          <p:nvPr>
            <p:ph type="sldNum" sz="quarter" idx="12"/>
          </p:nvPr>
        </p:nvSpPr>
        <p:spPr/>
        <p:txBody>
          <a:bodyPr/>
          <a:lstStyle>
            <a:lvl1pPr>
              <a:defRPr/>
            </a:lvl1pPr>
            <a:extLst/>
          </a:lstStyle>
          <a:p>
            <a:pPr>
              <a:defRPr/>
            </a:pPr>
            <a:fld id="{28BA49AE-5134-496B-B172-ABA35ECCEBC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76F4D682-4CBB-43E5-BAEB-05685382EF5D}" type="datetimeFigureOut">
              <a:rPr lang="ru-RU"/>
              <a:pPr>
                <a:defRPr/>
              </a:pPr>
              <a:t>08.05.2020</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900030FE-C1FC-4121-B791-CAC2A19DEA6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Прямоугольник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Прямоугольник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Прямоугольник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Прямоугольник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Прямоугольник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Прямоугольник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Прямоугольник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Прямоугольник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Прямоугольник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04824" y="512064"/>
            <a:ext cx="7772400" cy="914400"/>
          </a:xfrm>
        </p:spPr>
        <p:txBody>
          <a:bodyPr/>
          <a:lstStyle>
            <a:lvl1pPr>
              <a:defRPr sz="4000"/>
            </a:lvl1pPr>
            <a:extLst/>
          </a:lstStyle>
          <a:p>
            <a:r>
              <a:rPr lang="ru-RU" smtClean="0"/>
              <a:t>Образец заголовка</a:t>
            </a:r>
            <a:endParaRPr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Дата 6"/>
          <p:cNvSpPr>
            <a:spLocks noGrp="1"/>
          </p:cNvSpPr>
          <p:nvPr>
            <p:ph type="dt" sz="half" idx="10"/>
          </p:nvPr>
        </p:nvSpPr>
        <p:spPr/>
        <p:txBody>
          <a:bodyPr/>
          <a:lstStyle>
            <a:lvl1pPr>
              <a:defRPr/>
            </a:lvl1pPr>
            <a:extLst/>
          </a:lstStyle>
          <a:p>
            <a:pPr>
              <a:defRPr/>
            </a:pPr>
            <a:fld id="{F98544B9-1166-41BC-8C2C-87EBB0160009}" type="datetimeFigureOut">
              <a:rPr lang="ru-RU"/>
              <a:pPr>
                <a:defRPr/>
              </a:pPr>
              <a:t>08.05.2020</a:t>
            </a:fld>
            <a:endParaRPr lang="ru-RU"/>
          </a:p>
        </p:txBody>
      </p:sp>
      <p:sp>
        <p:nvSpPr>
          <p:cNvPr id="18" name="Нижний колонтитул 7"/>
          <p:cNvSpPr>
            <a:spLocks noGrp="1"/>
          </p:cNvSpPr>
          <p:nvPr>
            <p:ph type="ftr" sz="quarter" idx="11"/>
          </p:nvPr>
        </p:nvSpPr>
        <p:spPr/>
        <p:txBody>
          <a:bodyPr/>
          <a:lstStyle>
            <a:lvl1pPr>
              <a:defRPr/>
            </a:lvl1pPr>
            <a:extLst/>
          </a:lstStyle>
          <a:p>
            <a:pPr>
              <a:defRPr/>
            </a:pPr>
            <a:endParaRPr lang="ru-RU"/>
          </a:p>
        </p:txBody>
      </p:sp>
      <p:sp>
        <p:nvSpPr>
          <p:cNvPr id="19" name="Номер слайда 8"/>
          <p:cNvSpPr>
            <a:spLocks noGrp="1"/>
          </p:cNvSpPr>
          <p:nvPr>
            <p:ph type="sldNum" sz="quarter" idx="12"/>
          </p:nvPr>
        </p:nvSpPr>
        <p:spPr/>
        <p:txBody>
          <a:bodyPr/>
          <a:lstStyle>
            <a:lvl1pPr>
              <a:defRPr/>
            </a:lvl1pPr>
            <a:extLst/>
          </a:lstStyle>
          <a:p>
            <a:pPr>
              <a:defRPr/>
            </a:pPr>
            <a:fld id="{86C4B6EA-C7AC-4FA7-A1B0-82C98C0DD31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07C5B2F7-FF6D-4439-BF4B-86ADA732E8E5}" type="datetimeFigureOut">
              <a:rPr lang="ru-RU"/>
              <a:pPr>
                <a:defRPr/>
              </a:pPr>
              <a:t>08.05.2020</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A7271BC8-8ACF-4F6F-B205-E50FDD5346A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extLst/>
          </a:lstStyle>
          <a:p>
            <a:pPr>
              <a:defRPr/>
            </a:pPr>
            <a:fld id="{24A906B4-2423-49FB-B8AA-63483E51341C}" type="datetimeFigureOut">
              <a:rPr lang="ru-RU"/>
              <a:pPr>
                <a:defRPr/>
              </a:pPr>
              <a:t>08.05.2020</a:t>
            </a:fld>
            <a:endParaRPr lang="ru-RU"/>
          </a:p>
        </p:txBody>
      </p:sp>
      <p:sp>
        <p:nvSpPr>
          <p:cNvPr id="3" name="Нижний колонтитул 2"/>
          <p:cNvSpPr>
            <a:spLocks noGrp="1"/>
          </p:cNvSpPr>
          <p:nvPr>
            <p:ph type="ftr" sz="quarter" idx="11"/>
          </p:nvPr>
        </p:nvSpPr>
        <p:spPr/>
        <p:txBody>
          <a:bodyPr/>
          <a:lstStyle>
            <a:lvl1pPr>
              <a:defRPr/>
            </a:lvl1pPr>
            <a:extLst/>
          </a:lstStyle>
          <a:p>
            <a:pPr>
              <a:defRPr/>
            </a:pPr>
            <a:endParaRPr lang="ru-RU"/>
          </a:p>
        </p:txBody>
      </p:sp>
      <p:sp>
        <p:nvSpPr>
          <p:cNvPr id="4" name="Номер слайда 3"/>
          <p:cNvSpPr>
            <a:spLocks noGrp="1"/>
          </p:cNvSpPr>
          <p:nvPr>
            <p:ph type="sldNum" sz="quarter" idx="12"/>
          </p:nvPr>
        </p:nvSpPr>
        <p:spPr/>
        <p:txBody>
          <a:bodyPr/>
          <a:lstStyle>
            <a:lvl1pPr>
              <a:defRPr/>
            </a:lvl1pPr>
            <a:extLst/>
          </a:lstStyle>
          <a:p>
            <a:pPr>
              <a:defRPr/>
            </a:pPr>
            <a:fld id="{8D50A96A-3780-40AE-8BEB-66A5697ED69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lang="ru-RU" smtClean="0"/>
              <a:t>Образец заголовка</a:t>
            </a:r>
            <a:endParaRPr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B97CC1B9-6543-40F5-A82C-2BD2AD69C0D4}" type="datetimeFigureOut">
              <a:rPr lang="ru-RU"/>
              <a:pPr>
                <a:defRPr/>
              </a:pPr>
              <a:t>08.05.2020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0EE7B030-3C01-4869-9FCB-068FF573998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Прямая соединительная линия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Группа 19"/>
          <p:cNvGrpSpPr>
            <a:grpSpLocks/>
          </p:cNvGrpSpPr>
          <p:nvPr/>
        </p:nvGrpSpPr>
        <p:grpSpPr bwMode="auto">
          <a:xfrm rot="5400000">
            <a:off x="8515351" y="1219200"/>
            <a:ext cx="131762" cy="128587"/>
            <a:chOff x="6668087" y="1297746"/>
            <a:chExt cx="161840" cy="156602"/>
          </a:xfrm>
        </p:grpSpPr>
        <p:cxnSp>
          <p:nvCxnSpPr>
            <p:cNvPr id="8" name="Прямая соединительная линия 7"/>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Группа 25"/>
          <p:cNvGrpSpPr>
            <a:grpSpLocks/>
          </p:cNvGrpSpPr>
          <p:nvPr/>
        </p:nvGrpSpPr>
        <p:grpSpPr bwMode="auto">
          <a:xfrm rot="5400000">
            <a:off x="8667751" y="1371600"/>
            <a:ext cx="131762" cy="128587"/>
            <a:chOff x="6668087" y="1297746"/>
            <a:chExt cx="161840" cy="156602"/>
          </a:xfrm>
        </p:grpSpPr>
        <p:cxnSp>
          <p:nvCxnSpPr>
            <p:cNvPr id="12" name="Прямая соединительная линия 11"/>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Группа 29"/>
          <p:cNvGrpSpPr>
            <a:grpSpLocks/>
          </p:cNvGrpSpPr>
          <p:nvPr/>
        </p:nvGrpSpPr>
        <p:grpSpPr bwMode="auto">
          <a:xfrm rot="5400000">
            <a:off x="8320087" y="1474788"/>
            <a:ext cx="131763" cy="128588"/>
            <a:chOff x="6668087" y="1297746"/>
            <a:chExt cx="161840" cy="156602"/>
          </a:xfrm>
        </p:grpSpPr>
        <p:cxnSp>
          <p:nvCxnSpPr>
            <p:cNvPr id="16" name="Прямая соединительная линия 15"/>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lang="ru-RU" smtClean="0"/>
              <a:t>Образец заголовка</a:t>
            </a:r>
            <a:endParaRPr lang="en-US"/>
          </a:p>
        </p:txBody>
      </p:sp>
      <p:sp>
        <p:nvSpPr>
          <p:cNvPr id="3" name="Рисунок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9" name="Дата 4"/>
          <p:cNvSpPr>
            <a:spLocks noGrp="1"/>
          </p:cNvSpPr>
          <p:nvPr>
            <p:ph type="dt" sz="half" idx="10"/>
          </p:nvPr>
        </p:nvSpPr>
        <p:spPr>
          <a:xfrm>
            <a:off x="6477000" y="55563"/>
            <a:ext cx="2133600" cy="365125"/>
          </a:xfrm>
        </p:spPr>
        <p:txBody>
          <a:bodyPr/>
          <a:lstStyle>
            <a:lvl1pPr>
              <a:defRPr/>
            </a:lvl1pPr>
            <a:extLst/>
          </a:lstStyle>
          <a:p>
            <a:pPr>
              <a:defRPr/>
            </a:pPr>
            <a:fld id="{EA98C9B7-3B6D-4D33-816F-97389F0312C7}" type="datetimeFigureOut">
              <a:rPr lang="ru-RU"/>
              <a:pPr>
                <a:defRPr/>
              </a:pPr>
              <a:t>08.05.2020</a:t>
            </a:fld>
            <a:endParaRPr lang="ru-RU"/>
          </a:p>
        </p:txBody>
      </p:sp>
      <p:sp>
        <p:nvSpPr>
          <p:cNvPr id="20" name="Нижний колонтитул 5"/>
          <p:cNvSpPr>
            <a:spLocks noGrp="1"/>
          </p:cNvSpPr>
          <p:nvPr>
            <p:ph type="ftr" sz="quarter" idx="11"/>
          </p:nvPr>
        </p:nvSpPr>
        <p:spPr>
          <a:xfrm>
            <a:off x="914400" y="55563"/>
            <a:ext cx="5562600" cy="365125"/>
          </a:xfrm>
        </p:spPr>
        <p:txBody>
          <a:bodyPr/>
          <a:lstStyle>
            <a:lvl1pPr>
              <a:defRPr/>
            </a:lvl1pPr>
            <a:extLst/>
          </a:lstStyle>
          <a:p>
            <a:pPr>
              <a:defRPr/>
            </a:pPr>
            <a:endParaRPr lang="ru-RU"/>
          </a:p>
        </p:txBody>
      </p:sp>
      <p:sp>
        <p:nvSpPr>
          <p:cNvPr id="21" name="Номер слайда 6"/>
          <p:cNvSpPr>
            <a:spLocks noGrp="1"/>
          </p:cNvSpPr>
          <p:nvPr>
            <p:ph type="sldNum" sz="quarter" idx="12"/>
          </p:nvPr>
        </p:nvSpPr>
        <p:spPr>
          <a:xfrm>
            <a:off x="8610600" y="55563"/>
            <a:ext cx="457200" cy="365125"/>
          </a:xfrm>
        </p:spPr>
        <p:txBody>
          <a:bodyPr/>
          <a:lstStyle>
            <a:lvl1pPr>
              <a:defRPr/>
            </a:lvl1pPr>
            <a:extLst/>
          </a:lstStyle>
          <a:p>
            <a:pPr>
              <a:defRPr/>
            </a:pPr>
            <a:fld id="{A4313920-B8DC-474F-9085-6171E644210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Прямоугольник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Прямоугольник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Прямоугольник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Прямоугольник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Прямоугольник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Прямоугольник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Прямоугольник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Прямоугольник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Заголовок 21"/>
          <p:cNvSpPr>
            <a:spLocks noGrp="1"/>
          </p:cNvSpPr>
          <p:nvPr>
            <p:ph type="title"/>
          </p:nvPr>
        </p:nvSpPr>
        <p:spPr>
          <a:xfrm>
            <a:off x="914400" y="512763"/>
            <a:ext cx="7772400" cy="914400"/>
          </a:xfrm>
          <a:prstGeom prst="rect">
            <a:avLst/>
          </a:prstGeom>
        </p:spPr>
        <p:txBody>
          <a:bodyPr vert="horz" anchor="t">
            <a:noAutofit/>
          </a:bodyPr>
          <a:lstStyle>
            <a:extLst/>
          </a:lstStyle>
          <a:p>
            <a:r>
              <a:rPr lang="ru-RU" smtClean="0"/>
              <a:t>Образец заголовка</a:t>
            </a:r>
            <a:endParaRPr lang="en-US"/>
          </a:p>
        </p:txBody>
      </p:sp>
      <p:sp>
        <p:nvSpPr>
          <p:cNvPr id="1036" name="Текст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chemeClr val="tx2"/>
                </a:solidFill>
                <a:latin typeface="+mn-lt"/>
              </a:defRPr>
            </a:lvl1pPr>
            <a:extLst/>
          </a:lstStyle>
          <a:p>
            <a:pPr>
              <a:defRPr/>
            </a:pPr>
            <a:fld id="{8169D3F7-96BC-4E5F-8A0D-91D821B2F64A}" type="datetimeFigureOut">
              <a:rPr lang="ru-RU"/>
              <a:pPr>
                <a:defRPr/>
              </a:pPr>
              <a:t>08.05.2020</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2"/>
                </a:solidFill>
                <a:latin typeface="+mn-lt"/>
              </a:defRPr>
            </a:lvl1pPr>
            <a:extLst/>
          </a:lstStyle>
          <a:p>
            <a:pPr>
              <a:defRPr/>
            </a:pPr>
            <a:fld id="{C1A6D1EC-71FB-40CC-873C-3F1A40E6EE98}"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78" r:id="rId1"/>
    <p:sldLayoutId id="2147483768" r:id="rId2"/>
    <p:sldLayoutId id="2147483779" r:id="rId3"/>
    <p:sldLayoutId id="2147483780" r:id="rId4"/>
    <p:sldLayoutId id="2147483781" r:id="rId5"/>
    <p:sldLayoutId id="2147483769" r:id="rId6"/>
    <p:sldLayoutId id="2147483782" r:id="rId7"/>
    <p:sldLayoutId id="2147483770" r:id="rId8"/>
    <p:sldLayoutId id="2147483783" r:id="rId9"/>
    <p:sldLayoutId id="2147483771" r:id="rId10"/>
    <p:sldLayoutId id="2147483772" r:id="rId11"/>
  </p:sldLayoutIdLst>
  <p:txStyles>
    <p:titleStyle>
      <a:lvl1pPr algn="l" rtl="0" fontAlgn="base">
        <a:spcBef>
          <a:spcPct val="0"/>
        </a:spcBef>
        <a:spcAft>
          <a:spcPct val="0"/>
        </a:spcAft>
        <a:defRPr sz="4000" kern="1200" spc="-100">
          <a:solidFill>
            <a:srgbClr val="C1EEFF"/>
          </a:solidFill>
          <a:latin typeface="+mj-lt"/>
          <a:ea typeface="+mj-ea"/>
          <a:cs typeface="+mj-cs"/>
        </a:defRPr>
      </a:lvl1pPr>
      <a:lvl2pPr algn="l" rtl="0" fontAlgn="base">
        <a:spcBef>
          <a:spcPct val="0"/>
        </a:spcBef>
        <a:spcAft>
          <a:spcPct val="0"/>
        </a:spcAft>
        <a:defRPr sz="4000">
          <a:solidFill>
            <a:srgbClr val="C1EEFF"/>
          </a:solidFill>
          <a:latin typeface="Consolas" pitchFamily="49" charset="0"/>
        </a:defRPr>
      </a:lvl2pPr>
      <a:lvl3pPr algn="l" rtl="0" fontAlgn="base">
        <a:spcBef>
          <a:spcPct val="0"/>
        </a:spcBef>
        <a:spcAft>
          <a:spcPct val="0"/>
        </a:spcAft>
        <a:defRPr sz="4000">
          <a:solidFill>
            <a:srgbClr val="C1EEFF"/>
          </a:solidFill>
          <a:latin typeface="Consolas" pitchFamily="49" charset="0"/>
        </a:defRPr>
      </a:lvl3pPr>
      <a:lvl4pPr algn="l" rtl="0" fontAlgn="base">
        <a:spcBef>
          <a:spcPct val="0"/>
        </a:spcBef>
        <a:spcAft>
          <a:spcPct val="0"/>
        </a:spcAft>
        <a:defRPr sz="4000">
          <a:solidFill>
            <a:srgbClr val="C1EEFF"/>
          </a:solidFill>
          <a:latin typeface="Consolas" pitchFamily="49" charset="0"/>
        </a:defRPr>
      </a:lvl4pPr>
      <a:lvl5pPr algn="l" rtl="0" fontAlgn="base">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Прямоугольник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Прямоугольник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Прямоугольник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Прямоугольник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Прямоугольник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Прямоугольник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Прямоугольник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Прямоугольник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Заголовок 21"/>
          <p:cNvSpPr>
            <a:spLocks noGrp="1"/>
          </p:cNvSpPr>
          <p:nvPr>
            <p:ph type="title"/>
          </p:nvPr>
        </p:nvSpPr>
        <p:spPr>
          <a:xfrm>
            <a:off x="914400" y="512763"/>
            <a:ext cx="7772400" cy="914400"/>
          </a:xfrm>
          <a:prstGeom prst="rect">
            <a:avLst/>
          </a:prstGeom>
        </p:spPr>
        <p:txBody>
          <a:bodyPr vert="horz" anchor="t">
            <a:noAutofit/>
          </a:bodyPr>
          <a:lstStyle>
            <a:extLst/>
          </a:lstStyle>
          <a:p>
            <a:r>
              <a:rPr lang="ru-RU" smtClean="0"/>
              <a:t>Образец заголовка</a:t>
            </a:r>
            <a:endParaRPr lang="en-US"/>
          </a:p>
        </p:txBody>
      </p:sp>
      <p:sp>
        <p:nvSpPr>
          <p:cNvPr id="2060" name="Текст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chemeClr val="tx2"/>
                </a:solidFill>
                <a:latin typeface="+mn-lt"/>
              </a:defRPr>
            </a:lvl1pPr>
            <a:extLst/>
          </a:lstStyle>
          <a:p>
            <a:pPr>
              <a:defRPr/>
            </a:pPr>
            <a:fld id="{A2596C1E-5237-43C1-BBE0-CCD6A1DD45B4}" type="datetimeFigureOut">
              <a:rPr lang="ru-RU"/>
              <a:pPr>
                <a:defRPr/>
              </a:pPr>
              <a:t>08.05.2020</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2"/>
                </a:solidFill>
                <a:latin typeface="+mn-lt"/>
              </a:defRPr>
            </a:lvl1pPr>
            <a:extLst/>
          </a:lstStyle>
          <a:p>
            <a:pPr>
              <a:defRPr/>
            </a:pPr>
            <a:fld id="{D6EC28F8-27C3-4E46-B8C2-D4A4552CF6B4}"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84" r:id="rId1"/>
    <p:sldLayoutId id="2147483773" r:id="rId2"/>
    <p:sldLayoutId id="2147483785" r:id="rId3"/>
    <p:sldLayoutId id="2147483786" r:id="rId4"/>
    <p:sldLayoutId id="2147483787" r:id="rId5"/>
    <p:sldLayoutId id="2147483774" r:id="rId6"/>
    <p:sldLayoutId id="2147483788" r:id="rId7"/>
    <p:sldLayoutId id="2147483775" r:id="rId8"/>
    <p:sldLayoutId id="2147483789" r:id="rId9"/>
    <p:sldLayoutId id="2147483776" r:id="rId10"/>
    <p:sldLayoutId id="2147483777" r:id="rId11"/>
  </p:sldLayoutIdLst>
  <p:txStyles>
    <p:titleStyle>
      <a:lvl1pPr algn="l" rtl="0" fontAlgn="base">
        <a:spcBef>
          <a:spcPct val="0"/>
        </a:spcBef>
        <a:spcAft>
          <a:spcPct val="0"/>
        </a:spcAft>
        <a:defRPr sz="4000" kern="1200" spc="-100">
          <a:solidFill>
            <a:srgbClr val="C1EEFF"/>
          </a:solidFill>
          <a:latin typeface="+mj-lt"/>
          <a:ea typeface="+mj-ea"/>
          <a:cs typeface="+mj-cs"/>
        </a:defRPr>
      </a:lvl1pPr>
      <a:lvl2pPr algn="l" rtl="0" fontAlgn="base">
        <a:spcBef>
          <a:spcPct val="0"/>
        </a:spcBef>
        <a:spcAft>
          <a:spcPct val="0"/>
        </a:spcAft>
        <a:defRPr sz="4000">
          <a:solidFill>
            <a:srgbClr val="C1EEFF"/>
          </a:solidFill>
          <a:latin typeface="Consolas" pitchFamily="49" charset="0"/>
        </a:defRPr>
      </a:lvl2pPr>
      <a:lvl3pPr algn="l" rtl="0" fontAlgn="base">
        <a:spcBef>
          <a:spcPct val="0"/>
        </a:spcBef>
        <a:spcAft>
          <a:spcPct val="0"/>
        </a:spcAft>
        <a:defRPr sz="4000">
          <a:solidFill>
            <a:srgbClr val="C1EEFF"/>
          </a:solidFill>
          <a:latin typeface="Consolas" pitchFamily="49" charset="0"/>
        </a:defRPr>
      </a:lvl3pPr>
      <a:lvl4pPr algn="l" rtl="0" fontAlgn="base">
        <a:spcBef>
          <a:spcPct val="0"/>
        </a:spcBef>
        <a:spcAft>
          <a:spcPct val="0"/>
        </a:spcAft>
        <a:defRPr sz="4000">
          <a:solidFill>
            <a:srgbClr val="C1EEFF"/>
          </a:solidFill>
          <a:latin typeface="Consolas" pitchFamily="49" charset="0"/>
        </a:defRPr>
      </a:lvl4pPr>
      <a:lvl5pPr algn="l" rtl="0" fontAlgn="base">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chemeClr val="tx2">
                    <a:satMod val="200000"/>
                  </a:schemeClr>
                </a:solidFill>
              </a:rPr>
              <a:t>.</a:t>
            </a:r>
            <a:endParaRPr lang="ru-RU" dirty="0">
              <a:solidFill>
                <a:schemeClr val="tx2">
                  <a:satMod val="200000"/>
                </a:schemeClr>
              </a:solidFill>
            </a:endParaRPr>
          </a:p>
        </p:txBody>
      </p:sp>
      <p:pic>
        <p:nvPicPr>
          <p:cNvPr id="15363" name="Содержимое 3" descr="4670.jpg"/>
          <p:cNvPicPr>
            <a:picLocks noGrp="1" noChangeAspect="1"/>
          </p:cNvPicPr>
          <p:nvPr>
            <p:ph idx="1"/>
          </p:nvPr>
        </p:nvPicPr>
        <p:blipFill>
          <a:blip r:embed="rId2"/>
          <a:srcRect/>
          <a:stretch>
            <a:fillRect/>
          </a:stretch>
        </p:blipFill>
        <p:spPr>
          <a:xfrm>
            <a:off x="214313" y="357188"/>
            <a:ext cx="8501062" cy="5768975"/>
          </a:xfr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5643563" y="0"/>
            <a:ext cx="3214687" cy="6556375"/>
          </a:xfrm>
          <a:prstGeom prst="rect">
            <a:avLst/>
          </a:prstGeom>
          <a:noFill/>
          <a:ln w="9525">
            <a:noFill/>
            <a:miter lim="800000"/>
            <a:headEnd/>
            <a:tailEnd/>
          </a:ln>
        </p:spPr>
        <p:txBody>
          <a:bodyPr>
            <a:spAutoFit/>
          </a:bodyPr>
          <a:lstStyle/>
          <a:p>
            <a:r>
              <a:rPr lang="ru-RU" sz="2800">
                <a:latin typeface="Corbel" pitchFamily="34" charset="0"/>
              </a:rPr>
              <a:t>На десятый день мощность выбросов упала – </a:t>
            </a:r>
          </a:p>
          <a:p>
            <a:r>
              <a:rPr lang="ru-RU" sz="2800">
                <a:latin typeface="Corbel" pitchFamily="34" charset="0"/>
              </a:rPr>
              <a:t>до одного процента. Наступила нервная разрядка. </a:t>
            </a:r>
          </a:p>
          <a:p>
            <a:endParaRPr lang="ru-RU" sz="2800">
              <a:latin typeface="Corbel" pitchFamily="34" charset="0"/>
            </a:endParaRPr>
          </a:p>
          <a:p>
            <a:r>
              <a:rPr lang="ru-RU" sz="2800">
                <a:latin typeface="Corbel" pitchFamily="34" charset="0"/>
              </a:rPr>
              <a:t>В первые дни, когда извержение было в самом разгаре, воздушные потоки двигались на Беларусь…</a:t>
            </a:r>
          </a:p>
        </p:txBody>
      </p:sp>
      <p:pic>
        <p:nvPicPr>
          <p:cNvPr id="24579" name="Рисунок 2" descr="64444100.jpg"/>
          <p:cNvPicPr>
            <a:picLocks noChangeAspect="1"/>
          </p:cNvPicPr>
          <p:nvPr/>
        </p:nvPicPr>
        <p:blipFill>
          <a:blip r:embed="rId2"/>
          <a:srcRect/>
          <a:stretch>
            <a:fillRect/>
          </a:stretch>
        </p:blipFill>
        <p:spPr bwMode="auto">
          <a:xfrm>
            <a:off x="142875" y="690563"/>
            <a:ext cx="4429125" cy="352425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Прямоугольник 1"/>
          <p:cNvSpPr>
            <a:spLocks noChangeArrowheads="1"/>
          </p:cNvSpPr>
          <p:nvPr/>
        </p:nvSpPr>
        <p:spPr bwMode="auto">
          <a:xfrm>
            <a:off x="357188" y="285750"/>
            <a:ext cx="8215312" cy="923925"/>
          </a:xfrm>
          <a:prstGeom prst="rect">
            <a:avLst/>
          </a:prstGeom>
          <a:noFill/>
          <a:ln w="9525">
            <a:noFill/>
            <a:miter lim="800000"/>
            <a:headEnd/>
            <a:tailEnd/>
          </a:ln>
        </p:spPr>
        <p:txBody>
          <a:bodyPr>
            <a:spAutoFit/>
          </a:bodyPr>
          <a:lstStyle/>
          <a:p>
            <a:r>
              <a:rPr lang="ru-RU">
                <a:latin typeface="Comic Sans MS" pitchFamily="66" charset="0"/>
              </a:rPr>
              <a:t>После чернобыльской катастрофы была проведена большая работа по оценке загрязнения территорий, подвергшихся воздействию радиации.</a:t>
            </a:r>
            <a:r>
              <a:rPr lang="ru-RU" sz="3600">
                <a:latin typeface="Corbel" pitchFamily="34" charset="0"/>
              </a:rPr>
              <a:t> </a:t>
            </a:r>
            <a:endParaRPr lang="ru-RU">
              <a:latin typeface="Corbel" pitchFamily="34" charset="0"/>
            </a:endParaRPr>
          </a:p>
        </p:txBody>
      </p:sp>
      <p:pic>
        <p:nvPicPr>
          <p:cNvPr id="25603" name="Picture 6"/>
          <p:cNvPicPr>
            <a:picLocks noChangeAspect="1" noChangeArrowheads="1"/>
          </p:cNvPicPr>
          <p:nvPr/>
        </p:nvPicPr>
        <p:blipFill>
          <a:blip r:embed="rId2"/>
          <a:srcRect/>
          <a:stretch>
            <a:fillRect/>
          </a:stretch>
        </p:blipFill>
        <p:spPr bwMode="auto">
          <a:xfrm>
            <a:off x="5214938" y="1620838"/>
            <a:ext cx="3663950" cy="4826000"/>
          </a:xfrm>
          <a:prstGeom prst="rect">
            <a:avLst/>
          </a:prstGeom>
          <a:noFill/>
          <a:ln w="9525">
            <a:noFill/>
            <a:miter lim="800000"/>
            <a:headEnd/>
            <a:tailEnd/>
          </a:ln>
        </p:spPr>
      </p:pic>
      <p:pic>
        <p:nvPicPr>
          <p:cNvPr id="25604" name="Picture 5"/>
          <p:cNvPicPr>
            <a:picLocks noChangeAspect="1" noChangeArrowheads="1"/>
          </p:cNvPicPr>
          <p:nvPr/>
        </p:nvPicPr>
        <p:blipFill>
          <a:blip r:embed="rId3"/>
          <a:srcRect/>
          <a:stretch>
            <a:fillRect/>
          </a:stretch>
        </p:blipFill>
        <p:spPr bwMode="auto">
          <a:xfrm>
            <a:off x="214313" y="1643063"/>
            <a:ext cx="3473450" cy="478631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625" y="142875"/>
            <a:ext cx="8001000" cy="2124075"/>
          </a:xfrm>
          <a:prstGeom prst="rect">
            <a:avLst/>
          </a:prstGeom>
        </p:spPr>
        <p:txBody>
          <a:bodyPr>
            <a:spAutoFit/>
          </a:bodyPr>
          <a:lstStyle/>
          <a:p>
            <a:pPr fontAlgn="auto">
              <a:spcBef>
                <a:spcPts val="0"/>
              </a:spcBef>
              <a:spcAft>
                <a:spcPts val="0"/>
              </a:spcAft>
              <a:defRPr/>
            </a:pPr>
            <a:r>
              <a:rPr lang="ru-RU" sz="2400" b="1" dirty="0">
                <a:latin typeface="+mn-lt"/>
              </a:rPr>
              <a:t>Дезактивация </a:t>
            </a:r>
            <a:r>
              <a:rPr lang="ru-RU" sz="3600" b="1" dirty="0">
                <a:latin typeface="+mn-lt"/>
              </a:rPr>
              <a:t/>
            </a:r>
            <a:br>
              <a:rPr lang="ru-RU" sz="3600" b="1" dirty="0">
                <a:latin typeface="+mn-lt"/>
              </a:rPr>
            </a:br>
            <a:r>
              <a:rPr lang="ru-RU" sz="3600" b="1" dirty="0">
                <a:latin typeface="+mn-lt"/>
              </a:rPr>
              <a:t>    </a:t>
            </a:r>
            <a:r>
              <a:rPr lang="ru-RU" b="1" dirty="0">
                <a:effectLst>
                  <a:outerShdw blurRad="38100" dist="38100" dir="2700000" algn="tl">
                    <a:srgbClr val="010199"/>
                  </a:outerShdw>
                </a:effectLst>
                <a:latin typeface="+mn-lt"/>
              </a:rPr>
              <a:t>Важно было не допустить расширения зоны радиоактивного заражения. С этой целью боролись с пылеобразованием, опрыскивая поверхность специальной смесью, применяли полимерные покрытия, использовали метод вакуумной очистки всасыванием (пылесосы), вручную протирали объекты тканями, пропитанными дезактивирующими растворами.</a:t>
            </a:r>
            <a:r>
              <a:rPr lang="ru-RU" dirty="0">
                <a:latin typeface="+mn-lt"/>
              </a:rPr>
              <a:t> </a:t>
            </a:r>
            <a:endParaRPr lang="ru-RU" dirty="0">
              <a:latin typeface="+mn-lt"/>
            </a:endParaRPr>
          </a:p>
        </p:txBody>
      </p:sp>
      <p:pic>
        <p:nvPicPr>
          <p:cNvPr id="26627" name="Picture 5" descr="41"/>
          <p:cNvPicPr>
            <a:picLocks noChangeAspect="1" noChangeArrowheads="1"/>
          </p:cNvPicPr>
          <p:nvPr/>
        </p:nvPicPr>
        <p:blipFill>
          <a:blip r:embed="rId2"/>
          <a:srcRect/>
          <a:stretch>
            <a:fillRect/>
          </a:stretch>
        </p:blipFill>
        <p:spPr bwMode="auto">
          <a:xfrm>
            <a:off x="214313" y="2786063"/>
            <a:ext cx="4176712" cy="2995612"/>
          </a:xfrm>
          <a:prstGeom prst="rect">
            <a:avLst/>
          </a:prstGeom>
          <a:noFill/>
          <a:ln w="9525">
            <a:noFill/>
            <a:miter lim="800000"/>
            <a:headEnd/>
            <a:tailEnd/>
          </a:ln>
        </p:spPr>
      </p:pic>
      <p:pic>
        <p:nvPicPr>
          <p:cNvPr id="26628" name="Picture 7" descr="34"/>
          <p:cNvPicPr>
            <a:picLocks noChangeAspect="1" noChangeArrowheads="1"/>
          </p:cNvPicPr>
          <p:nvPr/>
        </p:nvPicPr>
        <p:blipFill>
          <a:blip r:embed="rId3"/>
          <a:srcRect/>
          <a:stretch>
            <a:fillRect/>
          </a:stretch>
        </p:blipFill>
        <p:spPr bwMode="auto">
          <a:xfrm>
            <a:off x="5500688" y="2286000"/>
            <a:ext cx="2933700" cy="40322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1"/>
          <p:cNvSpPr>
            <a:spLocks noChangeArrowheads="1"/>
          </p:cNvSpPr>
          <p:nvPr/>
        </p:nvSpPr>
        <p:spPr bwMode="auto">
          <a:xfrm>
            <a:off x="1928813" y="357188"/>
            <a:ext cx="6858000" cy="923925"/>
          </a:xfrm>
          <a:prstGeom prst="rect">
            <a:avLst/>
          </a:prstGeom>
          <a:noFill/>
          <a:ln w="9525">
            <a:noFill/>
            <a:miter lim="800000"/>
            <a:headEnd/>
            <a:tailEnd/>
          </a:ln>
        </p:spPr>
        <p:txBody>
          <a:bodyPr>
            <a:spAutoFit/>
          </a:bodyPr>
          <a:lstStyle/>
          <a:p>
            <a:r>
              <a:rPr lang="be-BY" sz="5400">
                <a:latin typeface="Corbel" pitchFamily="34" charset="0"/>
              </a:rPr>
              <a:t>До авар</a:t>
            </a:r>
            <a:r>
              <a:rPr lang="ru-RU" sz="5400">
                <a:latin typeface="Corbel" pitchFamily="34" charset="0"/>
              </a:rPr>
              <a:t>ии…</a:t>
            </a:r>
          </a:p>
        </p:txBody>
      </p:sp>
      <p:pic>
        <p:nvPicPr>
          <p:cNvPr id="27651" name="Рисунок 2" descr="689a5cc6ba64ead7749465b6b3a7db76.jpeg"/>
          <p:cNvPicPr>
            <a:picLocks noChangeAspect="1"/>
          </p:cNvPicPr>
          <p:nvPr/>
        </p:nvPicPr>
        <p:blipFill>
          <a:blip r:embed="rId2"/>
          <a:srcRect/>
          <a:stretch>
            <a:fillRect/>
          </a:stretch>
        </p:blipFill>
        <p:spPr bwMode="auto">
          <a:xfrm>
            <a:off x="304800" y="2357438"/>
            <a:ext cx="7410450" cy="39147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179388" y="260350"/>
            <a:ext cx="4968875" cy="2990850"/>
          </a:xfrm>
          <a:prstGeom prst="rect">
            <a:avLst/>
          </a:prstGeom>
          <a:noFill/>
          <a:ln w="9525">
            <a:noFill/>
            <a:miter lim="800000"/>
            <a:headEnd/>
            <a:tailEnd/>
          </a:ln>
        </p:spPr>
      </p:pic>
      <p:pic>
        <p:nvPicPr>
          <p:cNvPr id="3" name="Picture 5"/>
          <p:cNvPicPr>
            <a:picLocks noChangeAspect="1" noChangeArrowheads="1"/>
          </p:cNvPicPr>
          <p:nvPr/>
        </p:nvPicPr>
        <p:blipFill>
          <a:blip r:embed="rId3"/>
          <a:srcRect/>
          <a:stretch>
            <a:fillRect/>
          </a:stretch>
        </p:blipFill>
        <p:spPr bwMode="auto">
          <a:xfrm>
            <a:off x="5438775" y="188913"/>
            <a:ext cx="3494088" cy="4895850"/>
          </a:xfrm>
          <a:prstGeom prst="rect">
            <a:avLst/>
          </a:prstGeom>
          <a:noFill/>
          <a:ln w="9525">
            <a:noFill/>
            <a:miter lim="800000"/>
            <a:headEnd/>
            <a:tailEnd/>
          </a:ln>
        </p:spPr>
      </p:pic>
      <p:pic>
        <p:nvPicPr>
          <p:cNvPr id="4" name="Picture 6"/>
          <p:cNvPicPr>
            <a:picLocks noChangeAspect="1" noChangeArrowheads="1"/>
          </p:cNvPicPr>
          <p:nvPr/>
        </p:nvPicPr>
        <p:blipFill>
          <a:blip r:embed="rId4"/>
          <a:srcRect/>
          <a:stretch>
            <a:fillRect/>
          </a:stretch>
        </p:blipFill>
        <p:spPr bwMode="auto">
          <a:xfrm>
            <a:off x="785813" y="3500438"/>
            <a:ext cx="4608512" cy="3189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1"/>
          <p:cNvSpPr>
            <a:spLocks noChangeArrowheads="1"/>
          </p:cNvSpPr>
          <p:nvPr/>
        </p:nvSpPr>
        <p:spPr bwMode="auto">
          <a:xfrm>
            <a:off x="4714875" y="857250"/>
            <a:ext cx="4100513" cy="923925"/>
          </a:xfrm>
          <a:prstGeom prst="rect">
            <a:avLst/>
          </a:prstGeom>
          <a:noFill/>
          <a:ln w="9525">
            <a:noFill/>
            <a:miter lim="800000"/>
            <a:headEnd/>
            <a:tailEnd/>
          </a:ln>
        </p:spPr>
        <p:txBody>
          <a:bodyPr>
            <a:spAutoFit/>
          </a:bodyPr>
          <a:lstStyle/>
          <a:p>
            <a:r>
              <a:rPr lang="ru-RU" sz="5400">
                <a:latin typeface="Corbel" pitchFamily="34" charset="0"/>
              </a:rPr>
              <a:t>после…</a:t>
            </a:r>
          </a:p>
        </p:txBody>
      </p:sp>
      <p:pic>
        <p:nvPicPr>
          <p:cNvPr id="29699" name="Рисунок 2" descr="5e580c603069.jpg"/>
          <p:cNvPicPr>
            <a:picLocks noChangeAspect="1"/>
          </p:cNvPicPr>
          <p:nvPr/>
        </p:nvPicPr>
        <p:blipFill>
          <a:blip r:embed="rId2"/>
          <a:srcRect/>
          <a:stretch>
            <a:fillRect/>
          </a:stretch>
        </p:blipFill>
        <p:spPr bwMode="auto">
          <a:xfrm>
            <a:off x="1000125" y="1000125"/>
            <a:ext cx="3479800" cy="5080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1"/>
          <p:cNvSpPr>
            <a:spLocks noChangeArrowheads="1"/>
          </p:cNvSpPr>
          <p:nvPr/>
        </p:nvSpPr>
        <p:spPr bwMode="auto">
          <a:xfrm>
            <a:off x="428625" y="785813"/>
            <a:ext cx="4572000" cy="4400550"/>
          </a:xfrm>
          <a:prstGeom prst="rect">
            <a:avLst/>
          </a:prstGeom>
          <a:noFill/>
          <a:ln w="9525">
            <a:noFill/>
            <a:miter lim="800000"/>
            <a:headEnd/>
            <a:tailEnd/>
          </a:ln>
        </p:spPr>
        <p:txBody>
          <a:bodyPr>
            <a:spAutoFit/>
          </a:bodyPr>
          <a:lstStyle/>
          <a:p>
            <a:pPr algn="just"/>
            <a:r>
              <a:rPr lang="ru-RU" sz="2000">
                <a:latin typeface="Comic Sans MS" pitchFamily="66" charset="0"/>
              </a:rPr>
              <a:t>Его высота составила 61 метр, наибольшая толщина стен – </a:t>
            </a:r>
          </a:p>
          <a:p>
            <a:pPr algn="just"/>
            <a:r>
              <a:rPr lang="ru-RU" sz="2000">
                <a:latin typeface="Comic Sans MS" pitchFamily="66" charset="0"/>
              </a:rPr>
              <a:t>18 метров. Возведение "саркофага" осуществлялось с помощью самоходных кранов, оснащенных телевизионными средствами наблюдения. В нем предусмотрена система вытяжной вентиляции с очисткой воздуха, система принудительного охлаждения, а для недопущения повышения нейтронной активности на крыше установлены баки с раствором бора. </a:t>
            </a:r>
          </a:p>
        </p:txBody>
      </p:sp>
      <p:pic>
        <p:nvPicPr>
          <p:cNvPr id="30723" name="Picture 5"/>
          <p:cNvPicPr>
            <a:picLocks noChangeAspect="1" noChangeArrowheads="1"/>
          </p:cNvPicPr>
          <p:nvPr/>
        </p:nvPicPr>
        <p:blipFill>
          <a:blip r:embed="rId2"/>
          <a:srcRect/>
          <a:stretch>
            <a:fillRect/>
          </a:stretch>
        </p:blipFill>
        <p:spPr bwMode="auto">
          <a:xfrm>
            <a:off x="5199063" y="188913"/>
            <a:ext cx="3800475" cy="4383087"/>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Рисунок 1" descr="Pripyat.jpg"/>
          <p:cNvPicPr>
            <a:picLocks noChangeAspect="1"/>
          </p:cNvPicPr>
          <p:nvPr/>
        </p:nvPicPr>
        <p:blipFill>
          <a:blip r:embed="rId2"/>
          <a:srcRect/>
          <a:stretch>
            <a:fillRect/>
          </a:stretch>
        </p:blipFill>
        <p:spPr bwMode="auto">
          <a:xfrm>
            <a:off x="1714500" y="1728788"/>
            <a:ext cx="5715000" cy="3400425"/>
          </a:xfrm>
          <a:prstGeom prst="rect">
            <a:avLst/>
          </a:prstGeom>
          <a:noFill/>
          <a:ln w="9525">
            <a:noFill/>
            <a:miter lim="800000"/>
            <a:headEnd/>
            <a:tailEnd/>
          </a:ln>
        </p:spPr>
      </p:pic>
      <p:sp>
        <p:nvSpPr>
          <p:cNvPr id="31747" name="Прямоугольник 3"/>
          <p:cNvSpPr>
            <a:spLocks noChangeArrowheads="1"/>
          </p:cNvSpPr>
          <p:nvPr/>
        </p:nvSpPr>
        <p:spPr bwMode="auto">
          <a:xfrm>
            <a:off x="3286125" y="714375"/>
            <a:ext cx="2428875" cy="461963"/>
          </a:xfrm>
          <a:prstGeom prst="rect">
            <a:avLst/>
          </a:prstGeom>
          <a:noFill/>
          <a:ln w="9525">
            <a:noFill/>
            <a:miter lim="800000"/>
            <a:headEnd/>
            <a:tailEnd/>
          </a:ln>
        </p:spPr>
        <p:txBody>
          <a:bodyPr>
            <a:spAutoFit/>
          </a:bodyPr>
          <a:lstStyle/>
          <a:p>
            <a:r>
              <a:rPr lang="be-BY" sz="2400" b="1">
                <a:latin typeface="Corbel" pitchFamily="34" charset="0"/>
              </a:rPr>
              <a:t>Мёртвый город</a:t>
            </a:r>
            <a:endParaRPr lang="ru-RU" sz="2400" b="1">
              <a:latin typeface="Corbel" pitchFamily="34" charset="0"/>
            </a:endParaRPr>
          </a:p>
        </p:txBody>
      </p:sp>
    </p:spTree>
  </p:cSld>
  <p:clrMapOvr>
    <a:masterClrMapping/>
  </p:clrMapOvr>
  <p:transition>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Прямоугольник 1"/>
          <p:cNvSpPr>
            <a:spLocks noChangeArrowheads="1"/>
          </p:cNvSpPr>
          <p:nvPr/>
        </p:nvSpPr>
        <p:spPr bwMode="auto">
          <a:xfrm>
            <a:off x="428625" y="500063"/>
            <a:ext cx="7929563" cy="2419350"/>
          </a:xfrm>
          <a:prstGeom prst="rect">
            <a:avLst/>
          </a:prstGeom>
          <a:noFill/>
          <a:ln w="9525">
            <a:noFill/>
            <a:miter lim="800000"/>
            <a:headEnd/>
            <a:tailEnd/>
          </a:ln>
        </p:spPr>
        <p:txBody>
          <a:bodyPr>
            <a:spAutoFit/>
          </a:bodyPr>
          <a:lstStyle/>
          <a:p>
            <a:pPr>
              <a:lnSpc>
                <a:spcPct val="90000"/>
              </a:lnSpc>
            </a:pPr>
            <a:r>
              <a:rPr lang="ru-RU" sz="2400">
                <a:latin typeface="Corbel" pitchFamily="34" charset="0"/>
              </a:rPr>
              <a:t>Тишина. Тишина в мертвом городе. </a:t>
            </a:r>
          </a:p>
          <a:p>
            <a:pPr>
              <a:lnSpc>
                <a:spcPct val="90000"/>
              </a:lnSpc>
            </a:pPr>
            <a:r>
              <a:rPr lang="ru-RU" sz="2400">
                <a:latin typeface="Corbel" pitchFamily="34" charset="0"/>
              </a:rPr>
              <a:t>"Россоха" - огромное поле, заполненное рядами изъеденных коррозией грузовиков, пожарных машин, бульдозеров, бронетранспортеров и прочей радиоактивной</a:t>
            </a:r>
            <a:r>
              <a:rPr lang="ru-RU" sz="2400" b="1">
                <a:latin typeface="Corbel" pitchFamily="34" charset="0"/>
              </a:rPr>
              <a:t> </a:t>
            </a:r>
            <a:r>
              <a:rPr lang="ru-RU" sz="2400">
                <a:latin typeface="Corbel" pitchFamily="34" charset="0"/>
              </a:rPr>
              <a:t>техники - а посредине, как символ полной безысходности, поникли лопастями вертолеты, которым уже никогда более не суждено подняться в воздух... </a:t>
            </a:r>
          </a:p>
        </p:txBody>
      </p:sp>
      <p:pic>
        <p:nvPicPr>
          <p:cNvPr id="32771" name="Picture 4"/>
          <p:cNvPicPr>
            <a:picLocks noChangeAspect="1" noChangeArrowheads="1"/>
          </p:cNvPicPr>
          <p:nvPr/>
        </p:nvPicPr>
        <p:blipFill>
          <a:blip r:embed="rId2"/>
          <a:srcRect/>
          <a:stretch>
            <a:fillRect/>
          </a:stretch>
        </p:blipFill>
        <p:spPr bwMode="auto">
          <a:xfrm>
            <a:off x="1214438" y="3143250"/>
            <a:ext cx="5249862" cy="3305175"/>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00688" y="1143000"/>
            <a:ext cx="3398837" cy="584200"/>
          </a:xfrm>
          <a:prstGeom prst="rect">
            <a:avLst/>
          </a:prstGeom>
        </p:spPr>
        <p:txBody>
          <a:bodyPr wrap="none">
            <a:spAutoFit/>
          </a:bodyPr>
          <a:lstStyle/>
          <a:p>
            <a:pPr fontAlgn="auto">
              <a:spcBef>
                <a:spcPts val="0"/>
              </a:spcBef>
              <a:spcAft>
                <a:spcPts val="0"/>
              </a:spcAft>
              <a:defRPr/>
            </a:pPr>
            <a:r>
              <a:rPr lang="ru-RU" sz="3200" dirty="0">
                <a:solidFill>
                  <a:srgbClr val="DA2A00"/>
                </a:solidFill>
                <a:effectLst>
                  <a:outerShdw blurRad="38100" dist="38100" dir="2700000" algn="tl">
                    <a:srgbClr val="FFFFFF"/>
                  </a:outerShdw>
                </a:effectLst>
                <a:latin typeface="+mn-lt"/>
              </a:rPr>
              <a:t>Здесь жить нельзя</a:t>
            </a:r>
            <a:endParaRPr lang="ru-RU" sz="3200" dirty="0">
              <a:latin typeface="+mn-lt"/>
            </a:endParaRPr>
          </a:p>
        </p:txBody>
      </p:sp>
      <p:pic>
        <p:nvPicPr>
          <p:cNvPr id="33795" name="Picture 5"/>
          <p:cNvPicPr>
            <a:picLocks noChangeAspect="1" noChangeArrowheads="1"/>
          </p:cNvPicPr>
          <p:nvPr/>
        </p:nvPicPr>
        <p:blipFill>
          <a:blip r:embed="rId2"/>
          <a:srcRect/>
          <a:stretch>
            <a:fillRect/>
          </a:stretch>
        </p:blipFill>
        <p:spPr bwMode="auto">
          <a:xfrm>
            <a:off x="4500563" y="2071688"/>
            <a:ext cx="4183062" cy="4292600"/>
          </a:xfrm>
          <a:prstGeom prst="rect">
            <a:avLst/>
          </a:prstGeom>
          <a:noFill/>
          <a:ln w="9525">
            <a:noFill/>
            <a:miter lim="800000"/>
            <a:headEnd/>
            <a:tailEnd/>
          </a:ln>
        </p:spPr>
      </p:pic>
      <p:pic>
        <p:nvPicPr>
          <p:cNvPr id="33796" name="Picture 7"/>
          <p:cNvPicPr>
            <a:picLocks noChangeAspect="1" noChangeArrowheads="1"/>
          </p:cNvPicPr>
          <p:nvPr/>
        </p:nvPicPr>
        <p:blipFill>
          <a:blip r:embed="rId3"/>
          <a:srcRect/>
          <a:stretch>
            <a:fillRect/>
          </a:stretch>
        </p:blipFill>
        <p:spPr bwMode="auto">
          <a:xfrm>
            <a:off x="179388" y="188913"/>
            <a:ext cx="3749675" cy="6048375"/>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84138"/>
          </a:xfrm>
        </p:spPr>
        <p:txBody>
          <a:bodyPr>
            <a:normAutofit fontScale="90000"/>
          </a:bodyPr>
          <a:lstStyle/>
          <a:p>
            <a:pPr fontAlgn="auto">
              <a:spcAft>
                <a:spcPts val="0"/>
              </a:spcAft>
              <a:defRPr/>
            </a:pPr>
            <a:r>
              <a:rPr lang="ru-RU" dirty="0" smtClean="0">
                <a:solidFill>
                  <a:schemeClr val="tx2">
                    <a:satMod val="200000"/>
                  </a:schemeClr>
                </a:solidFill>
              </a:rPr>
              <a:t>…</a:t>
            </a:r>
            <a:endParaRPr lang="ru-RU" dirty="0">
              <a:solidFill>
                <a:schemeClr val="tx2">
                  <a:satMod val="200000"/>
                </a:schemeClr>
              </a:solidFill>
            </a:endParaRPr>
          </a:p>
        </p:txBody>
      </p:sp>
      <p:sp>
        <p:nvSpPr>
          <p:cNvPr id="16387" name="Текст 3"/>
          <p:cNvSpPr>
            <a:spLocks noGrp="1"/>
          </p:cNvSpPr>
          <p:nvPr>
            <p:ph type="body" idx="2"/>
          </p:nvPr>
        </p:nvSpPr>
        <p:spPr>
          <a:xfrm>
            <a:off x="457200" y="928688"/>
            <a:ext cx="3008313" cy="5197475"/>
          </a:xfrm>
        </p:spPr>
        <p:txBody>
          <a:bodyPr/>
          <a:lstStyle/>
          <a:p>
            <a:pPr marL="53975"/>
            <a:r>
              <a:rPr lang="ru-RU" sz="2000" smtClean="0">
                <a:latin typeface="Comic Sans MS" pitchFamily="66" charset="0"/>
              </a:rPr>
              <a:t>26 апреля 1986 года </a:t>
            </a:r>
            <a:r>
              <a:rPr lang="en-US" sz="2000" smtClean="0">
                <a:latin typeface="Comic Sans MS" pitchFamily="66" charset="0"/>
              </a:rPr>
              <a:t/>
            </a:r>
            <a:br>
              <a:rPr lang="en-US" sz="2000" smtClean="0">
                <a:latin typeface="Comic Sans MS" pitchFamily="66" charset="0"/>
              </a:rPr>
            </a:br>
            <a:r>
              <a:rPr lang="ru-RU" sz="2000" smtClean="0">
                <a:latin typeface="Comic Sans MS" pitchFamily="66" charset="0"/>
              </a:rPr>
              <a:t>в 1 час 24 минуты </a:t>
            </a:r>
            <a:r>
              <a:rPr lang="en-US" sz="2000" smtClean="0">
                <a:latin typeface="Comic Sans MS" pitchFamily="66" charset="0"/>
              </a:rPr>
              <a:t/>
            </a:r>
            <a:br>
              <a:rPr lang="en-US" sz="2000" smtClean="0">
                <a:latin typeface="Comic Sans MS" pitchFamily="66" charset="0"/>
              </a:rPr>
            </a:br>
            <a:r>
              <a:rPr lang="ru-RU" sz="2000" smtClean="0">
                <a:latin typeface="Comic Sans MS" pitchFamily="66" charset="0"/>
              </a:rPr>
              <a:t>на 4-ом энергоблоке Чернобыльской АЭС раздались последовательно два взрыва, которые возвестили весь мир о свершившейся трагедии уходящего века. </a:t>
            </a:r>
            <a:r>
              <a:rPr lang="en-US" sz="2000" smtClean="0">
                <a:latin typeface="Comic Sans MS" pitchFamily="66" charset="0"/>
              </a:rPr>
              <a:t/>
            </a:r>
            <a:br>
              <a:rPr lang="en-US" sz="2000" smtClean="0">
                <a:latin typeface="Comic Sans MS" pitchFamily="66" charset="0"/>
              </a:rPr>
            </a:br>
            <a:r>
              <a:rPr lang="ru-RU" sz="2000" smtClean="0">
                <a:latin typeface="Comic Sans MS" pitchFamily="66" charset="0"/>
              </a:rPr>
              <a:t>Произошла мощная техногенная катастрофа </a:t>
            </a:r>
            <a:br>
              <a:rPr lang="ru-RU" sz="2000" smtClean="0">
                <a:latin typeface="Comic Sans MS" pitchFamily="66" charset="0"/>
              </a:rPr>
            </a:br>
            <a:r>
              <a:rPr lang="ru-RU" sz="2000" smtClean="0">
                <a:latin typeface="Comic Sans MS" pitchFamily="66" charset="0"/>
              </a:rPr>
              <a:t>на атомном объекте.</a:t>
            </a:r>
            <a:endParaRPr lang="ru-RU" sz="2000" smtClean="0"/>
          </a:p>
        </p:txBody>
      </p:sp>
      <p:pic>
        <p:nvPicPr>
          <p:cNvPr id="16388" name="Содержимое 4" descr="A18-45_1.jpg"/>
          <p:cNvPicPr>
            <a:picLocks noGrp="1" noChangeAspect="1"/>
          </p:cNvPicPr>
          <p:nvPr>
            <p:ph sz="half" idx="1"/>
          </p:nvPr>
        </p:nvPicPr>
        <p:blipFill>
          <a:blip r:embed="rId2"/>
          <a:srcRect/>
          <a:stretch>
            <a:fillRect/>
          </a:stretch>
        </p:blipFill>
        <p:spPr>
          <a:xfrm>
            <a:off x="3429000" y="1660525"/>
            <a:ext cx="5486400" cy="4121150"/>
          </a:xfrm>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1"/>
          <p:cNvSpPr>
            <a:spLocks noChangeArrowheads="1"/>
          </p:cNvSpPr>
          <p:nvPr/>
        </p:nvSpPr>
        <p:spPr bwMode="auto">
          <a:xfrm>
            <a:off x="4286250" y="500063"/>
            <a:ext cx="4572000" cy="646112"/>
          </a:xfrm>
          <a:prstGeom prst="rect">
            <a:avLst/>
          </a:prstGeom>
          <a:noFill/>
          <a:ln w="9525">
            <a:noFill/>
            <a:miter lim="800000"/>
            <a:headEnd/>
            <a:tailEnd/>
          </a:ln>
        </p:spPr>
        <p:txBody>
          <a:bodyPr>
            <a:spAutoFit/>
          </a:bodyPr>
          <a:lstStyle/>
          <a:p>
            <a:r>
              <a:rPr lang="ru-RU">
                <a:latin typeface="Corbel" pitchFamily="34" charset="0"/>
              </a:rPr>
              <a:t>Под воздействием радиации яблоки выросли невероятных размеров</a:t>
            </a:r>
          </a:p>
        </p:txBody>
      </p:sp>
      <p:pic>
        <p:nvPicPr>
          <p:cNvPr id="34819" name="Picture 5" descr="apple"/>
          <p:cNvPicPr>
            <a:picLocks noChangeAspect="1" noChangeArrowheads="1"/>
          </p:cNvPicPr>
          <p:nvPr/>
        </p:nvPicPr>
        <p:blipFill>
          <a:blip r:embed="rId2"/>
          <a:srcRect/>
          <a:stretch>
            <a:fillRect/>
          </a:stretch>
        </p:blipFill>
        <p:spPr bwMode="auto">
          <a:xfrm>
            <a:off x="357188" y="357188"/>
            <a:ext cx="3816350" cy="2462212"/>
          </a:xfrm>
          <a:prstGeom prst="rect">
            <a:avLst/>
          </a:prstGeom>
          <a:noFill/>
          <a:ln w="9525">
            <a:noFill/>
            <a:miter lim="800000"/>
            <a:headEnd/>
            <a:tailEnd/>
          </a:ln>
        </p:spPr>
      </p:pic>
      <p:pic>
        <p:nvPicPr>
          <p:cNvPr id="34820" name="Picture 5" descr="apple"/>
          <p:cNvPicPr>
            <a:picLocks noChangeAspect="1" noChangeArrowheads="1"/>
          </p:cNvPicPr>
          <p:nvPr/>
        </p:nvPicPr>
        <p:blipFill>
          <a:blip r:embed="rId2"/>
          <a:srcRect/>
          <a:stretch>
            <a:fillRect/>
          </a:stretch>
        </p:blipFill>
        <p:spPr bwMode="auto">
          <a:xfrm>
            <a:off x="357188" y="357188"/>
            <a:ext cx="3816350" cy="2462212"/>
          </a:xfrm>
          <a:prstGeom prst="rect">
            <a:avLst/>
          </a:prstGeom>
          <a:noFill/>
          <a:ln w="9525">
            <a:noFill/>
            <a:miter lim="800000"/>
            <a:headEnd/>
            <a:tailEnd/>
          </a:ln>
        </p:spPr>
      </p:pic>
      <p:pic>
        <p:nvPicPr>
          <p:cNvPr id="34821" name="Picture 7" descr="jereben"/>
          <p:cNvPicPr>
            <a:picLocks noChangeAspect="1" noChangeArrowheads="1"/>
          </p:cNvPicPr>
          <p:nvPr/>
        </p:nvPicPr>
        <p:blipFill>
          <a:blip r:embed="rId3"/>
          <a:srcRect/>
          <a:stretch>
            <a:fillRect/>
          </a:stretch>
        </p:blipFill>
        <p:spPr bwMode="auto">
          <a:xfrm>
            <a:off x="3857625" y="3929063"/>
            <a:ext cx="4033838" cy="2693987"/>
          </a:xfrm>
          <a:prstGeom prst="rect">
            <a:avLst/>
          </a:prstGeom>
          <a:noFill/>
          <a:ln w="9525">
            <a:noFill/>
            <a:miter lim="800000"/>
            <a:headEnd/>
            <a:tailEnd/>
          </a:ln>
        </p:spPr>
      </p:pic>
      <p:sp>
        <p:nvSpPr>
          <p:cNvPr id="6" name="Прямоугольник 5"/>
          <p:cNvSpPr/>
          <p:nvPr/>
        </p:nvSpPr>
        <p:spPr>
          <a:xfrm>
            <a:off x="4071938" y="3214688"/>
            <a:ext cx="3557587" cy="369887"/>
          </a:xfrm>
          <a:prstGeom prst="rect">
            <a:avLst/>
          </a:prstGeom>
        </p:spPr>
        <p:txBody>
          <a:bodyPr wrap="none">
            <a:spAutoFit/>
          </a:bodyPr>
          <a:lstStyle/>
          <a:p>
            <a:pPr algn="ctr" fontAlgn="auto">
              <a:spcBef>
                <a:spcPts val="0"/>
              </a:spcBef>
              <a:spcAft>
                <a:spcPts val="0"/>
              </a:spcAft>
              <a:defRPr/>
            </a:pPr>
            <a:r>
              <a:rPr lang="ru-RU" dirty="0">
                <a:solidFill>
                  <a:schemeClr val="tx2"/>
                </a:solidFill>
                <a:effectLst>
                  <a:outerShdw blurRad="38100" dist="38100" dir="2700000" algn="tl">
                    <a:srgbClr val="FFFFFF"/>
                  </a:outerShdw>
                </a:effectLst>
                <a:latin typeface="+mn-lt"/>
              </a:rPr>
              <a:t>Жеребёнок с пятью конечностями</a:t>
            </a:r>
            <a:endParaRPr lang="ru-RU" dirty="0">
              <a:solidFill>
                <a:schemeClr val="tx2"/>
              </a:solidFill>
              <a:effectLst>
                <a:outerShdw blurRad="38100" dist="38100" dir="2700000" algn="tl">
                  <a:srgbClr val="FFFFFF"/>
                </a:outerShdw>
              </a:effectLst>
              <a:latin typeface="+mn-lt"/>
            </a:endParaRP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Прямоугольник 1"/>
          <p:cNvSpPr>
            <a:spLocks noChangeArrowheads="1"/>
          </p:cNvSpPr>
          <p:nvPr/>
        </p:nvSpPr>
        <p:spPr bwMode="auto">
          <a:xfrm>
            <a:off x="428625" y="642938"/>
            <a:ext cx="8358188" cy="4524375"/>
          </a:xfrm>
          <a:prstGeom prst="rect">
            <a:avLst/>
          </a:prstGeom>
          <a:noFill/>
          <a:ln w="9525">
            <a:noFill/>
            <a:miter lim="800000"/>
            <a:headEnd/>
            <a:tailEnd/>
          </a:ln>
        </p:spPr>
        <p:txBody>
          <a:bodyPr>
            <a:spAutoFit/>
          </a:bodyPr>
          <a:lstStyle/>
          <a:p>
            <a:r>
              <a:rPr lang="ru-RU" sz="3200">
                <a:latin typeface="Corbel" pitchFamily="34" charset="0"/>
              </a:rPr>
              <a:t>Отмечается: превышение показателей болезни эндокринной системы и нарушения обмена веществ, болезни крови и кроветворных органов, </a:t>
            </a:r>
          </a:p>
          <a:p>
            <a:r>
              <a:rPr lang="ru-RU" sz="3200">
                <a:latin typeface="Corbel" pitchFamily="34" charset="0"/>
              </a:rPr>
              <a:t>врожденные аномалии </a:t>
            </a:r>
          </a:p>
          <a:p>
            <a:r>
              <a:rPr lang="ru-RU" sz="3200">
                <a:latin typeface="Corbel" pitchFamily="34" charset="0"/>
              </a:rPr>
              <a:t>более чем в 4 раза; </a:t>
            </a:r>
          </a:p>
          <a:p>
            <a:r>
              <a:rPr lang="ru-RU" sz="3200">
                <a:latin typeface="Corbel" pitchFamily="34" charset="0"/>
              </a:rPr>
              <a:t>психические расстройства </a:t>
            </a:r>
          </a:p>
          <a:p>
            <a:r>
              <a:rPr lang="ru-RU" sz="3200">
                <a:latin typeface="Corbel" pitchFamily="34" charset="0"/>
              </a:rPr>
              <a:t>и болезни системы кровообращения </a:t>
            </a:r>
          </a:p>
          <a:p>
            <a:r>
              <a:rPr lang="ru-RU" sz="3200">
                <a:latin typeface="Corbel" pitchFamily="34" charset="0"/>
              </a:rPr>
              <a:t>более чем в 2 раза. </a:t>
            </a:r>
          </a:p>
        </p:txBody>
      </p:sp>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p:cNvPicPr>
            <a:picLocks noChangeAspect="1" noChangeArrowheads="1"/>
          </p:cNvPicPr>
          <p:nvPr/>
        </p:nvPicPr>
        <p:blipFill>
          <a:blip r:embed="rId2"/>
          <a:srcRect/>
          <a:stretch>
            <a:fillRect/>
          </a:stretch>
        </p:blipFill>
        <p:spPr bwMode="auto">
          <a:xfrm>
            <a:off x="179388" y="188913"/>
            <a:ext cx="3671887" cy="3201987"/>
          </a:xfrm>
          <a:prstGeom prst="rect">
            <a:avLst/>
          </a:prstGeom>
          <a:noFill/>
          <a:ln w="9525">
            <a:noFill/>
            <a:miter lim="800000"/>
            <a:headEnd/>
            <a:tailEnd/>
          </a:ln>
        </p:spPr>
      </p:pic>
      <p:pic>
        <p:nvPicPr>
          <p:cNvPr id="36867" name="Picture 6"/>
          <p:cNvPicPr>
            <a:picLocks noChangeAspect="1" noChangeArrowheads="1"/>
          </p:cNvPicPr>
          <p:nvPr/>
        </p:nvPicPr>
        <p:blipFill>
          <a:blip r:embed="rId3"/>
          <a:srcRect/>
          <a:stretch>
            <a:fillRect/>
          </a:stretch>
        </p:blipFill>
        <p:spPr bwMode="auto">
          <a:xfrm>
            <a:off x="5629275" y="188913"/>
            <a:ext cx="3298825" cy="4968875"/>
          </a:xfrm>
          <a:prstGeom prst="rect">
            <a:avLst/>
          </a:prstGeom>
          <a:noFill/>
          <a:ln w="9525">
            <a:noFill/>
            <a:miter lim="800000"/>
            <a:headEnd/>
            <a:tailEnd/>
          </a:ln>
        </p:spPr>
      </p:pic>
      <p:pic>
        <p:nvPicPr>
          <p:cNvPr id="36868" name="Picture 7"/>
          <p:cNvPicPr>
            <a:picLocks noChangeAspect="1" noChangeArrowheads="1"/>
          </p:cNvPicPr>
          <p:nvPr/>
        </p:nvPicPr>
        <p:blipFill>
          <a:blip r:embed="rId4"/>
          <a:srcRect/>
          <a:stretch>
            <a:fillRect/>
          </a:stretch>
        </p:blipFill>
        <p:spPr bwMode="auto">
          <a:xfrm>
            <a:off x="3214688" y="2786063"/>
            <a:ext cx="2312987" cy="3168650"/>
          </a:xfrm>
          <a:prstGeom prst="rect">
            <a:avLst/>
          </a:prstGeom>
          <a:noFill/>
          <a:ln w="9525">
            <a:noFill/>
            <a:miter lim="800000"/>
            <a:headEnd/>
            <a:tailEnd/>
          </a:ln>
        </p:spPr>
      </p:pic>
      <p:pic>
        <p:nvPicPr>
          <p:cNvPr id="36869" name="Picture 7"/>
          <p:cNvPicPr>
            <a:picLocks noChangeAspect="1" noChangeArrowheads="1"/>
          </p:cNvPicPr>
          <p:nvPr/>
        </p:nvPicPr>
        <p:blipFill>
          <a:blip r:embed="rId4"/>
          <a:srcRect/>
          <a:stretch>
            <a:fillRect/>
          </a:stretch>
        </p:blipFill>
        <p:spPr bwMode="auto">
          <a:xfrm>
            <a:off x="3286125" y="2786063"/>
            <a:ext cx="2312988" cy="3168650"/>
          </a:xfrm>
          <a:prstGeom prst="rect">
            <a:avLst/>
          </a:prstGeom>
          <a:noFill/>
          <a:ln w="9525">
            <a:noFill/>
            <a:miter lim="800000"/>
            <a:headEnd/>
            <a:tailEnd/>
          </a:ln>
        </p:spPr>
      </p:pic>
      <p:sp>
        <p:nvSpPr>
          <p:cNvPr id="36870" name="Прямоугольник 5"/>
          <p:cNvSpPr>
            <a:spLocks noChangeArrowheads="1"/>
          </p:cNvSpPr>
          <p:nvPr/>
        </p:nvSpPr>
        <p:spPr bwMode="auto">
          <a:xfrm>
            <a:off x="285750" y="3500438"/>
            <a:ext cx="2428875" cy="1477962"/>
          </a:xfrm>
          <a:prstGeom prst="rect">
            <a:avLst/>
          </a:prstGeom>
          <a:noFill/>
          <a:ln w="9525">
            <a:noFill/>
            <a:miter lim="800000"/>
            <a:headEnd/>
            <a:tailEnd/>
          </a:ln>
        </p:spPr>
        <p:txBody>
          <a:bodyPr>
            <a:spAutoFit/>
          </a:bodyPr>
          <a:lstStyle/>
          <a:p>
            <a:r>
              <a:rPr lang="ru-RU">
                <a:latin typeface="Corbel" pitchFamily="34" charset="0"/>
              </a:rPr>
              <a:t>Помним!</a:t>
            </a:r>
          </a:p>
          <a:p>
            <a:r>
              <a:rPr lang="ru-RU">
                <a:latin typeface="Corbel" pitchFamily="34" charset="0"/>
              </a:rPr>
              <a:t>25 лет назад произошла авария на Чернобыльской АЭС….</a:t>
            </a:r>
          </a:p>
        </p:txBody>
      </p:sp>
    </p:spTree>
  </p:cSld>
  <p:clrMapOvr>
    <a:masterClrMapping/>
  </p:clrMapOvr>
  <p:transition>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a:srcRect/>
          <a:stretch>
            <a:fillRect/>
          </a:stretch>
        </p:blipFill>
        <p:spPr bwMode="auto">
          <a:xfrm>
            <a:off x="684213" y="0"/>
            <a:ext cx="7991475" cy="68580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763"/>
            <a:ext cx="7772400" cy="914400"/>
          </a:xfrm>
        </p:spPr>
        <p:txBody>
          <a:bodyPr/>
          <a:lstStyle/>
          <a:p>
            <a:pPr fontAlgn="auto">
              <a:spcAft>
                <a:spcPts val="0"/>
              </a:spcAft>
              <a:defRPr/>
            </a:pPr>
            <a:r>
              <a:rPr lang="ru-RU" dirty="0" smtClean="0">
                <a:solidFill>
                  <a:schemeClr val="tx2">
                    <a:satMod val="200000"/>
                  </a:schemeClr>
                </a:solidFill>
              </a:rPr>
              <a:t>Конец…</a:t>
            </a:r>
            <a:endParaRPr lang="ru-RU"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14313"/>
            <a:ext cx="8229600" cy="60325"/>
          </a:xfrm>
        </p:spPr>
        <p:txBody>
          <a:bodyPr>
            <a:normAutofit fontScale="90000"/>
          </a:bodyPr>
          <a:lstStyle/>
          <a:p>
            <a:pPr fontAlgn="auto">
              <a:spcAft>
                <a:spcPts val="0"/>
              </a:spcAft>
              <a:defRPr/>
            </a:pPr>
            <a:r>
              <a:rPr lang="ru-RU" dirty="0" smtClean="0">
                <a:solidFill>
                  <a:schemeClr val="tx2">
                    <a:satMod val="200000"/>
                  </a:schemeClr>
                </a:solidFill>
              </a:rPr>
              <a:t>…</a:t>
            </a:r>
            <a:endParaRPr lang="ru-RU" dirty="0">
              <a:solidFill>
                <a:schemeClr val="tx2">
                  <a:satMod val="200000"/>
                </a:schemeClr>
              </a:solidFill>
            </a:endParaRPr>
          </a:p>
        </p:txBody>
      </p:sp>
      <p:sp>
        <p:nvSpPr>
          <p:cNvPr id="3" name="Содержимое 2"/>
          <p:cNvSpPr>
            <a:spLocks noGrp="1"/>
          </p:cNvSpPr>
          <p:nvPr>
            <p:ph sz="half" idx="1"/>
          </p:nvPr>
        </p:nvSpPr>
        <p:spPr>
          <a:xfrm>
            <a:off x="457200" y="214313"/>
            <a:ext cx="7829550" cy="2286000"/>
          </a:xfrm>
        </p:spPr>
        <p:txBody>
          <a:bodyPr>
            <a:normAutofit fontScale="70000" lnSpcReduction="20000"/>
          </a:bodyPr>
          <a:lstStyle/>
          <a:p>
            <a:pPr marL="411480" algn="ctr" fontAlgn="auto">
              <a:spcAft>
                <a:spcPts val="0"/>
              </a:spcAft>
              <a:buFont typeface="Wingdings"/>
              <a:buChar char=""/>
              <a:defRPr/>
            </a:pPr>
            <a:r>
              <a:rPr lang="ru-RU" sz="3200" dirty="0" smtClean="0">
                <a:effectLst>
                  <a:outerShdw blurRad="38100" dist="38100" dir="2700000" algn="tl">
                    <a:srgbClr val="FFFFFF"/>
                  </a:outerShdw>
                </a:effectLst>
                <a:latin typeface="Times New Roman" pitchFamily="18" charset="0"/>
              </a:rPr>
              <a:t>Взрывы привели к полному разрушению реактора и его активной зоны, систем охлаждения, а также здания реакторного зала. </a:t>
            </a:r>
          </a:p>
          <a:p>
            <a:pPr marL="411480" algn="ctr" fontAlgn="auto">
              <a:spcAft>
                <a:spcPts val="0"/>
              </a:spcAft>
              <a:buFont typeface="Wingdings"/>
              <a:buChar char=""/>
              <a:defRPr/>
            </a:pPr>
            <a:r>
              <a:rPr lang="ru-RU" sz="3200" dirty="0" smtClean="0">
                <a:effectLst>
                  <a:outerShdw blurRad="38100" dist="38100" dir="2700000" algn="tl">
                    <a:srgbClr val="FFFFFF"/>
                  </a:outerShdw>
                </a:effectLst>
                <a:latin typeface="Times New Roman" pitchFamily="18" charset="0"/>
              </a:rPr>
              <a:t>На крышу машинного зала, на территорию вокруг АЭС были выброшены железобетонные и металлоконструкции, графитовые блоки и их куски.</a:t>
            </a:r>
          </a:p>
          <a:p>
            <a:pPr marL="411480" fontAlgn="auto">
              <a:spcAft>
                <a:spcPts val="0"/>
              </a:spcAft>
              <a:buFont typeface="Wingdings"/>
              <a:buChar char=""/>
              <a:defRPr/>
            </a:pPr>
            <a:endParaRPr lang="ru-RU" dirty="0"/>
          </a:p>
        </p:txBody>
      </p:sp>
      <p:sp>
        <p:nvSpPr>
          <p:cNvPr id="4" name="Содержимое 3"/>
          <p:cNvSpPr>
            <a:spLocks noGrp="1"/>
          </p:cNvSpPr>
          <p:nvPr>
            <p:ph sz="half" idx="2"/>
          </p:nvPr>
        </p:nvSpPr>
        <p:spPr>
          <a:xfrm>
            <a:off x="4648200" y="2214563"/>
            <a:ext cx="4038600" cy="3911600"/>
          </a:xfrm>
        </p:spPr>
        <p:txBody>
          <a:bodyPr>
            <a:normAutofit fontScale="70000" lnSpcReduction="20000"/>
          </a:bodyPr>
          <a:lstStyle/>
          <a:p>
            <a:pPr marL="411480" fontAlgn="auto">
              <a:spcAft>
                <a:spcPts val="0"/>
              </a:spcAft>
              <a:buFont typeface="Wingdings"/>
              <a:buChar char=""/>
              <a:defRPr/>
            </a:pPr>
            <a:r>
              <a:rPr lang="ru-RU" dirty="0" smtClean="0">
                <a:latin typeface="Times New Roman" pitchFamily="18" charset="0"/>
              </a:rPr>
              <a:t>Из жерла реактора поднимался, </a:t>
            </a:r>
            <a:br>
              <a:rPr lang="ru-RU" dirty="0" smtClean="0">
                <a:latin typeface="Times New Roman" pitchFamily="18" charset="0"/>
              </a:rPr>
            </a:br>
            <a:r>
              <a:rPr lang="ru-RU" dirty="0" smtClean="0">
                <a:latin typeface="Times New Roman" pitchFamily="18" charset="0"/>
              </a:rPr>
              <a:t>в несколько сотен метров высотой, столб продуктов горения, мощный поток газовой радиоактивности. </a:t>
            </a:r>
            <a:br>
              <a:rPr lang="ru-RU" dirty="0" smtClean="0">
                <a:latin typeface="Times New Roman" pitchFamily="18" charset="0"/>
              </a:rPr>
            </a:br>
            <a:r>
              <a:rPr lang="ru-RU" dirty="0" smtClean="0">
                <a:latin typeface="Times New Roman" pitchFamily="18" charset="0"/>
              </a:rPr>
              <a:t>Из 190 тонн ядерного топлива </a:t>
            </a:r>
            <a:br>
              <a:rPr lang="ru-RU" dirty="0" smtClean="0">
                <a:latin typeface="Times New Roman" pitchFamily="18" charset="0"/>
              </a:rPr>
            </a:br>
            <a:r>
              <a:rPr lang="ru-RU" dirty="0" smtClean="0">
                <a:latin typeface="Times New Roman" pitchFamily="18" charset="0"/>
              </a:rPr>
              <a:t>90% попало в атмосферу земли.</a:t>
            </a:r>
            <a:br>
              <a:rPr lang="ru-RU" dirty="0" smtClean="0">
                <a:latin typeface="Times New Roman" pitchFamily="18" charset="0"/>
              </a:rPr>
            </a:br>
            <a:r>
              <a:rPr lang="ru-RU" dirty="0" smtClean="0">
                <a:latin typeface="Times New Roman" pitchFamily="18" charset="0"/>
              </a:rPr>
              <a:t/>
            </a:r>
            <a:br>
              <a:rPr lang="ru-RU" dirty="0" smtClean="0">
                <a:latin typeface="Times New Roman" pitchFamily="18" charset="0"/>
              </a:rPr>
            </a:br>
            <a:r>
              <a:rPr lang="ru-RU" dirty="0" smtClean="0">
                <a:solidFill>
                  <a:srgbClr val="DA2A00"/>
                </a:solidFill>
                <a:latin typeface="Times New Roman" pitchFamily="18" charset="0"/>
              </a:rPr>
              <a:t>По данным ученых выброс радионуклидов равен, по разным оценкам, четырем и более </a:t>
            </a:r>
            <a:br>
              <a:rPr lang="ru-RU" dirty="0" smtClean="0">
                <a:solidFill>
                  <a:srgbClr val="DA2A00"/>
                </a:solidFill>
                <a:latin typeface="Times New Roman" pitchFamily="18" charset="0"/>
              </a:rPr>
            </a:br>
            <a:r>
              <a:rPr lang="ru-RU" dirty="0" smtClean="0">
                <a:solidFill>
                  <a:srgbClr val="DA2A00"/>
                </a:solidFill>
                <a:latin typeface="Times New Roman" pitchFamily="18" charset="0"/>
              </a:rPr>
              <a:t>взрывам в </a:t>
            </a:r>
            <a:r>
              <a:rPr lang="be-BY" dirty="0" smtClean="0">
                <a:solidFill>
                  <a:srgbClr val="DA2A00"/>
                </a:solidFill>
                <a:latin typeface="Times New Roman" pitchFamily="18" charset="0"/>
              </a:rPr>
              <a:t>Х</a:t>
            </a:r>
            <a:r>
              <a:rPr lang="ru-RU" dirty="0" err="1" smtClean="0">
                <a:solidFill>
                  <a:srgbClr val="DA2A00"/>
                </a:solidFill>
                <a:latin typeface="Times New Roman" pitchFamily="18" charset="0"/>
              </a:rPr>
              <a:t>иросиме</a:t>
            </a:r>
            <a:r>
              <a:rPr lang="ru-RU" dirty="0" smtClean="0">
                <a:solidFill>
                  <a:srgbClr val="DA2A00"/>
                </a:solidFill>
                <a:latin typeface="Times New Roman" pitchFamily="18" charset="0"/>
              </a:rPr>
              <a:t>.</a:t>
            </a:r>
            <a:r>
              <a:rPr lang="ru-RU" sz="4800" dirty="0" smtClean="0"/>
              <a:t> </a:t>
            </a:r>
            <a:endParaRPr lang="ru-RU" dirty="0"/>
          </a:p>
        </p:txBody>
      </p:sp>
      <p:pic>
        <p:nvPicPr>
          <p:cNvPr id="17413" name="Рисунок 4" descr="5e580c603069.jpg"/>
          <p:cNvPicPr>
            <a:picLocks noChangeAspect="1"/>
          </p:cNvPicPr>
          <p:nvPr/>
        </p:nvPicPr>
        <p:blipFill>
          <a:blip r:embed="rId2"/>
          <a:srcRect/>
          <a:stretch>
            <a:fillRect/>
          </a:stretch>
        </p:blipFill>
        <p:spPr bwMode="auto">
          <a:xfrm>
            <a:off x="1071563" y="2428875"/>
            <a:ext cx="3186112" cy="35401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84138"/>
          </a:xfrm>
        </p:spPr>
        <p:txBody>
          <a:bodyPr>
            <a:normAutofit fontScale="90000"/>
          </a:bodyPr>
          <a:lstStyle/>
          <a:p>
            <a:pPr fontAlgn="auto">
              <a:spcAft>
                <a:spcPts val="0"/>
              </a:spcAft>
              <a:defRPr/>
            </a:pPr>
            <a:r>
              <a:rPr lang="ru-RU" dirty="0" smtClean="0">
                <a:solidFill>
                  <a:schemeClr val="tx2">
                    <a:satMod val="200000"/>
                  </a:schemeClr>
                </a:solidFill>
              </a:rPr>
              <a:t>.</a:t>
            </a:r>
            <a:endParaRPr lang="ru-RU" dirty="0">
              <a:solidFill>
                <a:schemeClr val="tx2">
                  <a:satMod val="200000"/>
                </a:schemeClr>
              </a:solidFill>
            </a:endParaRPr>
          </a:p>
        </p:txBody>
      </p:sp>
      <p:sp>
        <p:nvSpPr>
          <p:cNvPr id="18435" name="Текст 3"/>
          <p:cNvSpPr>
            <a:spLocks noGrp="1"/>
          </p:cNvSpPr>
          <p:nvPr>
            <p:ph type="body" idx="2"/>
          </p:nvPr>
        </p:nvSpPr>
        <p:spPr>
          <a:xfrm>
            <a:off x="357188" y="714375"/>
            <a:ext cx="3108325" cy="5411788"/>
          </a:xfrm>
        </p:spPr>
        <p:txBody>
          <a:bodyPr/>
          <a:lstStyle/>
          <a:p>
            <a:pPr marL="53975"/>
            <a:r>
              <a:rPr lang="ru-RU" smtClean="0"/>
              <a:t> Крыши нет, часть стены разрушена... Погас свет, отключился телефон. Рушатся перекрытия. Пол дрожит. Помещения заполняются то ли паром, то ли туманом, пылью. Вспыхивают искры короткого замыкания. Приборы радиационного контроля зашкаливают. Повсюду течет горячая радио-активная вода. </a:t>
            </a:r>
          </a:p>
        </p:txBody>
      </p:sp>
      <p:pic>
        <p:nvPicPr>
          <p:cNvPr id="18436" name="Содержимое 4" descr="article_image-image-article.jpeg"/>
          <p:cNvPicPr>
            <a:picLocks noGrp="1" noChangeAspect="1"/>
          </p:cNvPicPr>
          <p:nvPr>
            <p:ph sz="half" idx="1"/>
          </p:nvPr>
        </p:nvPicPr>
        <p:blipFill>
          <a:blip r:embed="rId2"/>
          <a:srcRect/>
          <a:stretch>
            <a:fillRect/>
          </a:stretch>
        </p:blipFill>
        <p:spPr>
          <a:xfrm>
            <a:off x="3429000" y="1898650"/>
            <a:ext cx="5486400" cy="3644900"/>
          </a:xfrm>
        </p:spPr>
      </p:pic>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image10"/>
          <p:cNvPicPr>
            <a:picLocks noChangeAspect="1" noChangeArrowheads="1"/>
          </p:cNvPicPr>
          <p:nvPr/>
        </p:nvPicPr>
        <p:blipFill>
          <a:blip r:embed="rId2"/>
          <a:srcRect/>
          <a:stretch>
            <a:fillRect/>
          </a:stretch>
        </p:blipFill>
        <p:spPr bwMode="auto">
          <a:xfrm>
            <a:off x="5435600" y="3214688"/>
            <a:ext cx="3563938" cy="3497262"/>
          </a:xfrm>
          <a:prstGeom prst="rect">
            <a:avLst/>
          </a:prstGeom>
          <a:noFill/>
          <a:ln w="9525">
            <a:noFill/>
            <a:miter lim="800000"/>
            <a:headEnd/>
            <a:tailEnd/>
          </a:ln>
        </p:spPr>
      </p:pic>
      <p:sp>
        <p:nvSpPr>
          <p:cNvPr id="19459" name="Прямоугольник 2"/>
          <p:cNvSpPr>
            <a:spLocks noChangeArrowheads="1"/>
          </p:cNvSpPr>
          <p:nvPr/>
        </p:nvSpPr>
        <p:spPr bwMode="auto">
          <a:xfrm>
            <a:off x="428625" y="214313"/>
            <a:ext cx="8286750" cy="2554287"/>
          </a:xfrm>
          <a:prstGeom prst="rect">
            <a:avLst/>
          </a:prstGeom>
          <a:noFill/>
          <a:ln w="9525">
            <a:noFill/>
            <a:miter lim="800000"/>
            <a:headEnd/>
            <a:tailEnd/>
          </a:ln>
        </p:spPr>
        <p:txBody>
          <a:bodyPr>
            <a:spAutoFit/>
          </a:bodyPr>
          <a:lstStyle/>
          <a:p>
            <a:r>
              <a:rPr lang="ru-RU" sz="2000">
                <a:latin typeface="Times New Roman" pitchFamily="18" charset="0"/>
              </a:rPr>
              <a:t>В 1 час 30 минут на место катастрофы прибыли подразделения пожарных частей по охране АЭС, самой станции и г. Припяти, под командованием лейтенантов Виктора Кибенка (слева) и Владимира Правика. Пожарные приняли на себя всю мощь радиоактивного излучения при тушении пожара на кровле машинного зала. Позднее прибыли пожарные части из г.Чернобыля, Киева и других районов, командование которыми возглавил майор Телятников. </a:t>
            </a:r>
            <a:br>
              <a:rPr lang="ru-RU" sz="2000">
                <a:latin typeface="Times New Roman" pitchFamily="18" charset="0"/>
              </a:rPr>
            </a:br>
            <a:r>
              <a:rPr lang="ru-RU" sz="2000">
                <a:latin typeface="Times New Roman" pitchFamily="18" charset="0"/>
              </a:rPr>
              <a:t>К 5-ти часам утра пожар был локализован</a:t>
            </a:r>
            <a:endParaRPr lang="ru-RU" sz="2000">
              <a:latin typeface="Corbel" pitchFamily="34" charset="0"/>
            </a:endParaRPr>
          </a:p>
        </p:txBody>
      </p:sp>
      <p:sp>
        <p:nvSpPr>
          <p:cNvPr id="19460" name="Прямоугольник 3"/>
          <p:cNvSpPr>
            <a:spLocks noChangeArrowheads="1"/>
          </p:cNvSpPr>
          <p:nvPr/>
        </p:nvSpPr>
        <p:spPr bwMode="auto">
          <a:xfrm>
            <a:off x="285750" y="3857625"/>
            <a:ext cx="5072063" cy="1631950"/>
          </a:xfrm>
          <a:prstGeom prst="rect">
            <a:avLst/>
          </a:prstGeom>
          <a:noFill/>
          <a:ln w="9525">
            <a:noFill/>
            <a:miter lim="800000"/>
            <a:headEnd/>
            <a:tailEnd/>
          </a:ln>
        </p:spPr>
        <p:txBody>
          <a:bodyPr>
            <a:spAutoFit/>
          </a:bodyPr>
          <a:lstStyle/>
          <a:p>
            <a:pPr algn="ctr"/>
            <a:r>
              <a:rPr lang="ru-RU" sz="2000">
                <a:latin typeface="Corbel" pitchFamily="34" charset="0"/>
              </a:rPr>
              <a:t>Оба и их подчиненные получили высокие дозы облучения, спасти их не удалось. </a:t>
            </a:r>
          </a:p>
          <a:p>
            <a:pPr algn="ctr"/>
            <a:r>
              <a:rPr lang="ru-RU" sz="2000">
                <a:latin typeface="Corbel" pitchFamily="34" charset="0"/>
              </a:rPr>
              <a:t>Обоим присвоено звание Героя Советского Союза посмертно. Все они похоронены на Митинском кладбище г. Москве. </a:t>
            </a:r>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1"/>
          <p:cNvSpPr>
            <a:spLocks noChangeArrowheads="1"/>
          </p:cNvSpPr>
          <p:nvPr/>
        </p:nvSpPr>
        <p:spPr bwMode="auto">
          <a:xfrm>
            <a:off x="3214688" y="214313"/>
            <a:ext cx="5929312" cy="1477962"/>
          </a:xfrm>
          <a:prstGeom prst="rect">
            <a:avLst/>
          </a:prstGeom>
          <a:noFill/>
          <a:ln w="9525">
            <a:noFill/>
            <a:miter lim="800000"/>
            <a:headEnd/>
            <a:tailEnd/>
          </a:ln>
        </p:spPr>
        <p:txBody>
          <a:bodyPr>
            <a:spAutoFit/>
          </a:bodyPr>
          <a:lstStyle/>
          <a:p>
            <a:r>
              <a:rPr lang="ru-RU">
                <a:latin typeface="Corbel" pitchFamily="34" charset="0"/>
              </a:rPr>
              <a:t>Тысячи людей со всех концов бывшего СССР были призваны и командированы для ликвидации последствий катастрофы. </a:t>
            </a:r>
            <a:br>
              <a:rPr lang="ru-RU">
                <a:latin typeface="Corbel" pitchFamily="34" charset="0"/>
              </a:rPr>
            </a:br>
            <a:r>
              <a:rPr lang="ru-RU">
                <a:latin typeface="Corbel" pitchFamily="34" charset="0"/>
              </a:rPr>
              <a:t>Работы по ликвидации аварии велись в основном вручную. </a:t>
            </a:r>
          </a:p>
        </p:txBody>
      </p:sp>
      <p:sp>
        <p:nvSpPr>
          <p:cNvPr id="3" name="Прямоугольник 2"/>
          <p:cNvSpPr/>
          <p:nvPr/>
        </p:nvSpPr>
        <p:spPr>
          <a:xfrm>
            <a:off x="357188" y="3429000"/>
            <a:ext cx="3071812" cy="2308225"/>
          </a:xfrm>
          <a:prstGeom prst="rect">
            <a:avLst/>
          </a:prstGeom>
        </p:spPr>
        <p:txBody>
          <a:bodyPr>
            <a:spAutoFit/>
          </a:bodyPr>
          <a:lstStyle/>
          <a:p>
            <a:pPr algn="ctr" fontAlgn="auto">
              <a:spcBef>
                <a:spcPts val="0"/>
              </a:spcBef>
              <a:spcAft>
                <a:spcPts val="0"/>
              </a:spcAft>
              <a:defRPr/>
            </a:pPr>
            <a:r>
              <a:rPr lang="ru-RU" dirty="0">
                <a:effectLst>
                  <a:outerShdw blurRad="38100" dist="38100" dir="2700000" algn="tl">
                    <a:srgbClr val="FFFFFF"/>
                  </a:outerShdw>
                </a:effectLst>
                <a:latin typeface="+mn-lt"/>
              </a:rPr>
              <a:t>Лопатами снимали верхний слой грунта на территории АЭС, сбрасывали руками куски арматуры, графита с крыши машинного зала, смывали радиоактивную грязь тряпками внутри станции</a:t>
            </a:r>
            <a:r>
              <a:rPr lang="ru-RU" dirty="0">
                <a:solidFill>
                  <a:schemeClr val="tx2"/>
                </a:solidFill>
                <a:effectLst>
                  <a:outerShdw blurRad="38100" dist="38100" dir="2700000" algn="tl">
                    <a:srgbClr val="FFFFFF"/>
                  </a:outerShdw>
                </a:effectLst>
                <a:latin typeface="+mn-lt"/>
              </a:rPr>
              <a:t>. </a:t>
            </a:r>
            <a:endParaRPr lang="ru-RU" dirty="0">
              <a:solidFill>
                <a:schemeClr val="tx2"/>
              </a:solidFill>
              <a:effectLst>
                <a:outerShdw blurRad="38100" dist="38100" dir="2700000" algn="tl">
                  <a:srgbClr val="FFFFFF"/>
                </a:outerShdw>
              </a:effectLst>
              <a:latin typeface="+mn-lt"/>
            </a:endParaRPr>
          </a:p>
        </p:txBody>
      </p:sp>
      <p:pic>
        <p:nvPicPr>
          <p:cNvPr id="20484" name="Picture 4"/>
          <p:cNvPicPr>
            <a:picLocks noChangeAspect="1" noChangeArrowheads="1"/>
          </p:cNvPicPr>
          <p:nvPr/>
        </p:nvPicPr>
        <p:blipFill>
          <a:blip r:embed="rId2"/>
          <a:srcRect/>
          <a:stretch>
            <a:fillRect/>
          </a:stretch>
        </p:blipFill>
        <p:spPr bwMode="auto">
          <a:xfrm>
            <a:off x="3643313" y="3357563"/>
            <a:ext cx="5113337" cy="3319462"/>
          </a:xfrm>
          <a:prstGeom prst="rect">
            <a:avLst/>
          </a:prstGeom>
          <a:noFill/>
          <a:ln w="9525">
            <a:noFill/>
            <a:miter lim="800000"/>
            <a:headEnd/>
            <a:tailEnd/>
          </a:ln>
        </p:spPr>
      </p:pic>
      <p:pic>
        <p:nvPicPr>
          <p:cNvPr id="20485" name="Picture 9" descr="fire"/>
          <p:cNvPicPr>
            <a:picLocks noChangeAspect="1" noChangeArrowheads="1"/>
          </p:cNvPicPr>
          <p:nvPr/>
        </p:nvPicPr>
        <p:blipFill>
          <a:blip r:embed="rId3"/>
          <a:srcRect/>
          <a:stretch>
            <a:fillRect/>
          </a:stretch>
        </p:blipFill>
        <p:spPr bwMode="auto">
          <a:xfrm>
            <a:off x="179388" y="188913"/>
            <a:ext cx="2678112" cy="2454275"/>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285750" y="714375"/>
            <a:ext cx="4572000" cy="1477963"/>
          </a:xfrm>
          <a:prstGeom prst="rect">
            <a:avLst/>
          </a:prstGeom>
          <a:noFill/>
          <a:ln w="9525">
            <a:noFill/>
            <a:miter lim="800000"/>
            <a:headEnd/>
            <a:tailEnd/>
          </a:ln>
        </p:spPr>
        <p:txBody>
          <a:bodyPr>
            <a:spAutoFit/>
          </a:bodyPr>
          <a:lstStyle/>
          <a:p>
            <a:r>
              <a:rPr lang="ru-RU">
                <a:latin typeface="Corbel" pitchFamily="34" charset="0"/>
              </a:rPr>
              <a:t>Некоторые радиоуправляемые механизмы, выполняющие работы по устранению завалов, не выдерживали высокого уровня радиации и выходили из под контроля операторов</a:t>
            </a:r>
          </a:p>
        </p:txBody>
      </p:sp>
      <p:sp>
        <p:nvSpPr>
          <p:cNvPr id="3" name="Прямоугольник 2"/>
          <p:cNvSpPr/>
          <p:nvPr/>
        </p:nvSpPr>
        <p:spPr>
          <a:xfrm>
            <a:off x="4572000" y="4786313"/>
            <a:ext cx="4572000" cy="923925"/>
          </a:xfrm>
          <a:prstGeom prst="rect">
            <a:avLst/>
          </a:prstGeom>
        </p:spPr>
        <p:txBody>
          <a:bodyPr>
            <a:spAutoFit/>
          </a:bodyPr>
          <a:lstStyle/>
          <a:p>
            <a:pPr fontAlgn="auto">
              <a:spcBef>
                <a:spcPts val="0"/>
              </a:spcBef>
              <a:spcAft>
                <a:spcPts val="0"/>
              </a:spcAft>
              <a:defRPr/>
            </a:pPr>
            <a:r>
              <a:rPr lang="ru-RU" dirty="0">
                <a:solidFill>
                  <a:schemeClr val="tx2"/>
                </a:solidFill>
                <a:effectLst>
                  <a:outerShdw blurRad="38100" dist="38100" dir="2700000" algn="tl">
                    <a:srgbClr val="FFFFFF"/>
                  </a:outerShdw>
                </a:effectLst>
                <a:latin typeface="+mn-lt"/>
              </a:rPr>
              <a:t>Разрушенная активная зона имела контакт с атмосферой; там все клокотало, шумело, гудело, подобно геенне огненной</a:t>
            </a:r>
            <a:endParaRPr lang="ru-RU" dirty="0">
              <a:latin typeface="+mn-lt"/>
            </a:endParaRPr>
          </a:p>
        </p:txBody>
      </p:sp>
      <p:pic>
        <p:nvPicPr>
          <p:cNvPr id="21508" name="Picture 5"/>
          <p:cNvPicPr>
            <a:picLocks noChangeAspect="1" noChangeArrowheads="1"/>
          </p:cNvPicPr>
          <p:nvPr/>
        </p:nvPicPr>
        <p:blipFill>
          <a:blip r:embed="rId2"/>
          <a:srcRect/>
          <a:stretch>
            <a:fillRect/>
          </a:stretch>
        </p:blipFill>
        <p:spPr bwMode="auto">
          <a:xfrm>
            <a:off x="4910138" y="571500"/>
            <a:ext cx="3892550" cy="2428875"/>
          </a:xfrm>
          <a:prstGeom prst="rect">
            <a:avLst/>
          </a:prstGeom>
          <a:noFill/>
          <a:ln w="9525">
            <a:noFill/>
            <a:miter lim="800000"/>
            <a:headEnd/>
            <a:tailEnd/>
          </a:ln>
        </p:spPr>
      </p:pic>
      <p:pic>
        <p:nvPicPr>
          <p:cNvPr id="21509" name="Picture 4"/>
          <p:cNvPicPr>
            <a:picLocks noChangeAspect="1" noChangeArrowheads="1"/>
          </p:cNvPicPr>
          <p:nvPr/>
        </p:nvPicPr>
        <p:blipFill>
          <a:blip r:embed="rId3"/>
          <a:srcRect/>
          <a:stretch>
            <a:fillRect/>
          </a:stretch>
        </p:blipFill>
        <p:spPr bwMode="auto">
          <a:xfrm>
            <a:off x="306388" y="3929063"/>
            <a:ext cx="3835400" cy="2071687"/>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428625" y="500063"/>
            <a:ext cx="4071938" cy="5705475"/>
          </a:xfrm>
          <a:prstGeom prst="rect">
            <a:avLst/>
          </a:prstGeom>
          <a:noFill/>
          <a:ln w="9525">
            <a:noFill/>
            <a:miter lim="800000"/>
            <a:headEnd/>
            <a:tailEnd/>
          </a:ln>
        </p:spPr>
        <p:txBody>
          <a:bodyPr>
            <a:spAutoFit/>
          </a:bodyPr>
          <a:lstStyle/>
          <a:p>
            <a:pPr>
              <a:lnSpc>
                <a:spcPct val="80000"/>
              </a:lnSpc>
            </a:pPr>
            <a:r>
              <a:rPr lang="ru-RU" sz="2400">
                <a:latin typeface="Corbel" pitchFamily="34" charset="0"/>
              </a:rPr>
              <a:t>Правительство, выслушав советы специалистов приняло решение закрыть, засыпать воронку теплопоглощающими материалами, способными к фильтрации огня и пепла. </a:t>
            </a:r>
          </a:p>
          <a:p>
            <a:pPr>
              <a:lnSpc>
                <a:spcPct val="80000"/>
              </a:lnSpc>
            </a:pPr>
            <a:r>
              <a:rPr lang="ru-RU" sz="2400">
                <a:latin typeface="Corbel" pitchFamily="34" charset="0"/>
              </a:rPr>
              <a:t>Потому с 27 апреля по 10 мая летчики Военно-воздушных сил СССР, рискуя плотью и жизнью своей, совершили сотни полетов над активной зоной. Они сбросили с вертолетов тысячи и тысячи мешков песка, глины, доломита, бора, а также крупные упаковки свинца, который по весу занимал первое место - 2400 тонны. </a:t>
            </a:r>
          </a:p>
        </p:txBody>
      </p:sp>
      <p:pic>
        <p:nvPicPr>
          <p:cNvPr id="22531" name="Picture 4"/>
          <p:cNvPicPr>
            <a:picLocks noChangeAspect="1" noChangeArrowheads="1"/>
          </p:cNvPicPr>
          <p:nvPr/>
        </p:nvPicPr>
        <p:blipFill>
          <a:blip r:embed="rId2"/>
          <a:srcRect/>
          <a:stretch>
            <a:fillRect/>
          </a:stretch>
        </p:blipFill>
        <p:spPr bwMode="auto">
          <a:xfrm>
            <a:off x="4786313" y="981075"/>
            <a:ext cx="3929062" cy="4535488"/>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1"/>
          <p:cNvSpPr>
            <a:spLocks noChangeArrowheads="1"/>
          </p:cNvSpPr>
          <p:nvPr/>
        </p:nvSpPr>
        <p:spPr bwMode="auto">
          <a:xfrm>
            <a:off x="285750" y="357188"/>
            <a:ext cx="8358188" cy="5961062"/>
          </a:xfrm>
          <a:prstGeom prst="rect">
            <a:avLst/>
          </a:prstGeom>
          <a:noFill/>
          <a:ln w="9525">
            <a:noFill/>
            <a:miter lim="800000"/>
            <a:headEnd/>
            <a:tailEnd/>
          </a:ln>
        </p:spPr>
        <p:txBody>
          <a:bodyPr>
            <a:spAutoFit/>
          </a:bodyPr>
          <a:lstStyle/>
          <a:p>
            <a:pPr algn="just">
              <a:lnSpc>
                <a:spcPct val="80000"/>
              </a:lnSpc>
            </a:pPr>
            <a:r>
              <a:rPr lang="ru-RU" sz="2800">
                <a:latin typeface="Corbel" pitchFamily="34" charset="0"/>
              </a:rPr>
              <a:t>Мощность радиационных выбросов из разрушенного реактора уменьшилась только через пять дней, составив примерно 15 процентов от первоначальной. Затем она стала нарастать вновь, достигая (по истечении четырех дней) 70 % от уровня первого дня. Специалисты, крестясь от ужаса, ожидали еще более жестокого радиационного удара, который мог случиться при обвале в шахтный бассейн крышки разрушенного реактора, а бассейн был наполнен водой охладительной системы. В срочном порядке готовились средства для эвакуации миллионов людей. На запасные пути были поставлены сотни железнодорожных эшелонов. Готовились авто-мобильные колонны. Эвакуацию предполагалось провести в радиусе 300 километров от АЭС, куда входили города Киев, Гомель, Бобруйск... </a:t>
            </a:r>
          </a:p>
        </p:txBody>
      </p:sp>
    </p:spTree>
  </p:cSld>
  <p:clrMapOvr>
    <a:masterClrMapping/>
  </p:clrMapOvr>
  <p:transition>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21</TotalTime>
  <Words>661</Words>
  <Application>Microsoft Office PowerPoint</Application>
  <PresentationFormat>Экран (4:3)</PresentationFormat>
  <Paragraphs>44</Paragraphs>
  <Slides>24</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24</vt:i4>
      </vt:variant>
    </vt:vector>
  </HeadingPairs>
  <TitlesOfParts>
    <vt:vector size="35" baseType="lpstr">
      <vt:lpstr>Corbel</vt:lpstr>
      <vt:lpstr>Arial</vt:lpstr>
      <vt:lpstr>Consolas</vt:lpstr>
      <vt:lpstr>Wingdings</vt:lpstr>
      <vt:lpstr>Wingdings 2</vt:lpstr>
      <vt:lpstr>Wingdings 3</vt:lpstr>
      <vt:lpstr>Calibri</vt:lpstr>
      <vt:lpstr>Comic Sans MS</vt:lpstr>
      <vt:lpstr>Times New Roman</vt:lpstr>
      <vt:lpstr>Метро</vt:lpstr>
      <vt:lpstr>1_Метро</vt:lpstr>
      <vt:lpstr>.</vt:lpstr>
      <vt:lpstr>…</vt:lpstr>
      <vt:lpstr>…</vt:lpstr>
      <vt:lpstr>.</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Конец…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Admin</dc:creator>
  <cp:lastModifiedBy>Admin</cp:lastModifiedBy>
  <cp:revision>2</cp:revision>
  <dcterms:modified xsi:type="dcterms:W3CDTF">2020-05-08T06:22:01Z</dcterms:modified>
</cp:coreProperties>
</file>